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3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9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45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5742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31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38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59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65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36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2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0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7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22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4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7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49F7C-40EB-4AD5-BD6D-A99B0437F1CF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51AE9-5FA3-424A-B22D-608F9E37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93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46800-BE47-EFCE-2B88-B4A724C39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/>
              <a:t>教会历史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8AA0B2-C32D-5ADC-7007-AED71A4207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3729858"/>
            <a:ext cx="9001462" cy="1655762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第三课 中世纪前半期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04445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E3234-2C8A-6375-89FA-756CF46E1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东西教会的分裂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7ED33-FF0E-08BA-1AF0-0A7BECC28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公元</a:t>
            </a:r>
            <a:r>
              <a:rPr lang="en-US" altLang="zh-CN" sz="3200" dirty="0"/>
              <a:t>1054</a:t>
            </a:r>
            <a:r>
              <a:rPr lang="zh-CN" altLang="en-US" sz="3200" dirty="0"/>
              <a:t>年：东西教会判决彼此为异端</a:t>
            </a:r>
            <a:endParaRPr lang="en-US" altLang="zh-CN" sz="3200" dirty="0"/>
          </a:p>
          <a:p>
            <a:r>
              <a:rPr lang="zh-CN" altLang="en-US" sz="3200" dirty="0"/>
              <a:t>表面上是以一些神学问题发起的纷争，实质上是权力的争斗的后果</a:t>
            </a:r>
            <a:endParaRPr lang="en-US" altLang="zh-CN" sz="3200" dirty="0"/>
          </a:p>
          <a:p>
            <a:r>
              <a:rPr lang="zh-CN" altLang="en-US" sz="3200" dirty="0"/>
              <a:t>希腊东正教 </a:t>
            </a:r>
            <a:r>
              <a:rPr lang="en-US" altLang="zh-CN" sz="3200" dirty="0"/>
              <a:t>vs </a:t>
            </a:r>
            <a:r>
              <a:rPr lang="zh-CN" altLang="en-US" sz="3200" dirty="0"/>
              <a:t>罗马天主教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28121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2D451-B508-A3A8-CDCE-0FC27899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温习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53155-3C23-BE4C-A2CE-38E0E2FC1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152336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早期教会 （一世纪至四世纪）：地中海沿岸迅速发展；不被世俗认可；被逼迫</a:t>
            </a:r>
            <a:endParaRPr lang="en-US" altLang="zh-CN" sz="2800" dirty="0"/>
          </a:p>
          <a:p>
            <a:endParaRPr lang="en-US" sz="600" dirty="0"/>
          </a:p>
          <a:p>
            <a:r>
              <a:rPr lang="zh-CN" altLang="en-US" sz="2800" dirty="0"/>
              <a:t>国教化时期：四世纪初康士坦丁停止对基督教的逼迫；四世纪末成为国教；政教渐渐合一</a:t>
            </a:r>
            <a:endParaRPr lang="en-US" altLang="zh-CN" sz="2800" dirty="0"/>
          </a:p>
          <a:p>
            <a:pPr marL="0" indent="0">
              <a:buNone/>
            </a:pPr>
            <a:endParaRPr lang="en-US" sz="600" dirty="0"/>
          </a:p>
          <a:p>
            <a:r>
              <a:rPr lang="zh-CN" altLang="en-US" sz="2800" dirty="0"/>
              <a:t>面临异端挑战；基督教思想的积极发展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593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D5C51-9126-267C-69FB-2FAA2BF7D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西罗马帝国的衰亡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D358B-4353-084A-CFB1-A484FB319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220" y="2049410"/>
            <a:ext cx="10823510" cy="4323397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公元</a:t>
            </a:r>
            <a:r>
              <a:rPr lang="en-US" altLang="zh-CN" sz="2800" dirty="0"/>
              <a:t>410</a:t>
            </a:r>
            <a:r>
              <a:rPr lang="zh-CN" altLang="en-US" sz="2800" dirty="0"/>
              <a:t>年：罗马城被蛮族攻陷，接下来半世纪皇帝成为蛮族傀儡</a:t>
            </a:r>
            <a:endParaRPr lang="en-US" altLang="zh-CN" sz="2800" dirty="0"/>
          </a:p>
          <a:p>
            <a:r>
              <a:rPr lang="zh-CN" altLang="en-US" sz="2800" dirty="0"/>
              <a:t>公元</a:t>
            </a:r>
            <a:r>
              <a:rPr lang="en-US" altLang="zh-CN" sz="2800" dirty="0"/>
              <a:t>476</a:t>
            </a:r>
            <a:r>
              <a:rPr lang="zh-CN" altLang="en-US" sz="2800" dirty="0"/>
              <a:t>年：最后一位西罗马皇帝退位</a:t>
            </a:r>
            <a:endParaRPr lang="en-US" altLang="zh-CN" sz="2800" dirty="0"/>
          </a:p>
          <a:p>
            <a:r>
              <a:rPr lang="zh-CN" altLang="en-US" sz="2800" dirty="0"/>
              <a:t>西罗马帝国版图</a:t>
            </a:r>
            <a:r>
              <a:rPr lang="en-US" altLang="zh-CN" sz="2800" dirty="0"/>
              <a:t>/</a:t>
            </a:r>
            <a:r>
              <a:rPr lang="zh-CN" altLang="en-US" sz="2800" dirty="0"/>
              <a:t>西欧被不同蛮族部落瓜分占领</a:t>
            </a:r>
            <a:endParaRPr lang="en-US" altLang="zh-CN" sz="2800" dirty="0"/>
          </a:p>
          <a:p>
            <a:r>
              <a:rPr lang="zh-CN" altLang="en-US" sz="2800" dirty="0"/>
              <a:t>基督教信仰</a:t>
            </a:r>
            <a:r>
              <a:rPr lang="en-US" altLang="zh-CN" sz="2800" dirty="0"/>
              <a:t>/</a:t>
            </a:r>
            <a:r>
              <a:rPr lang="zh-CN" altLang="en-US" sz="2800" dirty="0"/>
              <a:t>教会成为保护</a:t>
            </a:r>
            <a:r>
              <a:rPr lang="en-US" altLang="zh-CN" sz="2800" dirty="0"/>
              <a:t>/</a:t>
            </a:r>
            <a:r>
              <a:rPr lang="zh-CN" altLang="en-US" sz="2800" dirty="0"/>
              <a:t>传扬罗马文化的最主要渠道</a:t>
            </a:r>
            <a:endParaRPr lang="en-US" altLang="zh-CN" sz="2800" dirty="0"/>
          </a:p>
          <a:p>
            <a:r>
              <a:rPr lang="zh-CN" altLang="en-US" sz="2800" dirty="0"/>
              <a:t>五</a:t>
            </a:r>
            <a:r>
              <a:rPr lang="en-US" altLang="zh-CN" sz="2800" dirty="0"/>
              <a:t>-</a:t>
            </a:r>
            <a:r>
              <a:rPr lang="zh-CN" altLang="en-US" sz="2800" dirty="0"/>
              <a:t>八世纪基督教传遍西欧</a:t>
            </a:r>
            <a:endParaRPr lang="en-US" altLang="zh-CN" sz="2800" dirty="0"/>
          </a:p>
          <a:p>
            <a:r>
              <a:rPr lang="zh-CN" altLang="en-US" sz="2800" dirty="0"/>
              <a:t>两大渠道：修道主义；教皇制度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3452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D165F-71B8-301B-B1C3-58AA86F0D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修道主义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D7528-AD37-EAED-0B9A-7F1B0F4BA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dirty="0"/>
              <a:t>与东方修道主义的不同</a:t>
            </a:r>
            <a:endParaRPr lang="en-US" altLang="zh-CN" sz="2800" dirty="0"/>
          </a:p>
          <a:p>
            <a:r>
              <a:rPr lang="zh-CN" altLang="en-US" sz="2800" dirty="0"/>
              <a:t>东方注重属灵灵修；西方注重宣教使命</a:t>
            </a:r>
            <a:endParaRPr lang="en-US" altLang="zh-CN" sz="2800" dirty="0"/>
          </a:p>
          <a:p>
            <a:r>
              <a:rPr lang="zh-CN" altLang="en-US" sz="2800" dirty="0"/>
              <a:t>东方注重个人独处灵修；西方注重群体生活</a:t>
            </a:r>
            <a:endParaRPr lang="en-US" altLang="zh-CN" sz="2800" dirty="0"/>
          </a:p>
          <a:p>
            <a:r>
              <a:rPr lang="zh-CN" altLang="en-US" sz="2800" dirty="0"/>
              <a:t>东方修道主义与教会领袖之间的紧张关系；西方修道主义大部分时间配合教会阶层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694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D165F-71B8-301B-B1C3-58AA86F0D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本笃修道主义 </a:t>
            </a:r>
            <a:r>
              <a:rPr lang="en-US" altLang="zh-CN" sz="2800" dirty="0"/>
              <a:t>Benedictine monasticism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D7528-AD37-EAED-0B9A-7F1B0F4BA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修道生活两个基本元素：稳定和顺服</a:t>
            </a:r>
            <a:endParaRPr lang="en-US" altLang="zh-CN" sz="2800" dirty="0"/>
          </a:p>
          <a:p>
            <a:r>
              <a:rPr lang="zh-CN" altLang="en-US" sz="2800" dirty="0"/>
              <a:t>注重手工劳动和保持贫穷生活</a:t>
            </a:r>
            <a:endParaRPr lang="en-US" altLang="zh-CN" sz="2800" dirty="0"/>
          </a:p>
          <a:p>
            <a:r>
              <a:rPr lang="zh-CN" altLang="en-US" sz="2800" dirty="0"/>
              <a:t>祷告生活；熟悉圣经；抄写圣经和相关书籍</a:t>
            </a:r>
            <a:endParaRPr lang="en-US" altLang="zh-CN" sz="2800" dirty="0"/>
          </a:p>
          <a:p>
            <a:r>
              <a:rPr lang="zh-CN" altLang="en-US" sz="2800" dirty="0"/>
              <a:t>修道院：学校，医院，客栈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4629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72D03-13EB-00EB-AC6B-38C4E062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144555"/>
          </a:xfrm>
        </p:spPr>
        <p:txBody>
          <a:bodyPr>
            <a:normAutofit/>
          </a:bodyPr>
          <a:lstStyle/>
          <a:p>
            <a:r>
              <a:rPr lang="zh-CN" altLang="en-US" sz="4800" dirty="0"/>
              <a:t>教皇制度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9138-7275-E17A-D2DE-C7139C2BA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54154"/>
            <a:ext cx="10353762" cy="4814597"/>
          </a:xfrm>
        </p:spPr>
        <p:txBody>
          <a:bodyPr>
            <a:normAutofit/>
          </a:bodyPr>
          <a:lstStyle/>
          <a:p>
            <a:r>
              <a:rPr lang="en-US" sz="2800" dirty="0"/>
              <a:t>Pope means “father”, </a:t>
            </a:r>
            <a:r>
              <a:rPr lang="zh-CN" altLang="en-US" sz="2800" dirty="0"/>
              <a:t>早期对主教的尊称，特别是罗马主教，众主教并无尊卑之别</a:t>
            </a:r>
            <a:endParaRPr lang="en-US" altLang="zh-CN" sz="2800" dirty="0"/>
          </a:p>
          <a:p>
            <a:r>
              <a:rPr lang="zh-CN" altLang="en-US" sz="2800" dirty="0"/>
              <a:t>西罗马灭亡后，教会领袖成为唯一保护文化，维持次序与公义的角色</a:t>
            </a:r>
            <a:endParaRPr lang="en-US" altLang="zh-CN" sz="2800" dirty="0"/>
          </a:p>
          <a:p>
            <a:r>
              <a:rPr lang="en-US" altLang="zh-CN" sz="2800" dirty="0"/>
              <a:t>Leo “the Great” (440-461) </a:t>
            </a:r>
            <a:r>
              <a:rPr lang="zh-CN" altLang="en-US" sz="2800" dirty="0"/>
              <a:t>第一个公认的教皇，保护罗马城的中心人物；强调从彼得传承的罗马教皇身份</a:t>
            </a:r>
            <a:endParaRPr lang="en-US" altLang="zh-CN" sz="2800" dirty="0"/>
          </a:p>
          <a:p>
            <a:r>
              <a:rPr lang="zh-CN" altLang="en-US" sz="2800" dirty="0"/>
              <a:t>教皇处于东罗马帝国与蛮族之间的困难角色</a:t>
            </a:r>
            <a:endParaRPr lang="en-US" altLang="zh-CN" sz="2800" dirty="0"/>
          </a:p>
          <a:p>
            <a:r>
              <a:rPr lang="en-US" altLang="zh-CN" sz="2800" dirty="0"/>
              <a:t>Gregory “the Great” (590-604) </a:t>
            </a:r>
            <a:r>
              <a:rPr lang="zh-CN" altLang="en-US" sz="2800" dirty="0"/>
              <a:t>伟大的政治</a:t>
            </a:r>
            <a:r>
              <a:rPr lang="en-US" altLang="zh-CN" sz="2800" dirty="0"/>
              <a:t>/</a:t>
            </a:r>
            <a:r>
              <a:rPr lang="zh-CN" altLang="en-US" sz="2800" dirty="0"/>
              <a:t>宗教领袖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1357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72D03-13EB-00EB-AC6B-38C4E062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144555"/>
          </a:xfrm>
        </p:spPr>
        <p:txBody>
          <a:bodyPr>
            <a:normAutofit/>
          </a:bodyPr>
          <a:lstStyle/>
          <a:p>
            <a:r>
              <a:rPr lang="zh-CN" altLang="en-US" sz="4800" dirty="0"/>
              <a:t>教皇制度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9138-7275-E17A-D2DE-C7139C2BA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54154"/>
            <a:ext cx="10353762" cy="4814597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公元</a:t>
            </a:r>
            <a:r>
              <a:rPr lang="en-US" altLang="zh-CN" sz="2800" dirty="0"/>
              <a:t>800</a:t>
            </a:r>
            <a:r>
              <a:rPr lang="zh-CN" altLang="en-US" sz="2800" dirty="0"/>
              <a:t>年：教皇为法兰克的查尔曼加冕为神圣罗马帝国皇帝；脱离东罗马帝国政权；加冕仪式意味教皇身份高于皇帝</a:t>
            </a:r>
            <a:endParaRPr lang="en-US" altLang="zh-CN" sz="2800" dirty="0"/>
          </a:p>
          <a:p>
            <a:r>
              <a:rPr lang="zh-CN" altLang="en-US" sz="2800" dirty="0"/>
              <a:t>教会领袖逐渐成为封建领主，政教合一造成混乱与腐败</a:t>
            </a:r>
            <a:endParaRPr lang="en-US" altLang="zh-CN" sz="2800" dirty="0"/>
          </a:p>
          <a:p>
            <a:r>
              <a:rPr lang="zh-CN" altLang="en-US" sz="2800" dirty="0"/>
              <a:t>教皇的两大法宝：开除教籍，异端判定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7989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5B6B0-C9FC-3B8F-FA40-C5BA7650F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穆斯林的兴起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54A82-DC47-968A-4EF1-0F98E7684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七世纪早期：穆罕穆德与伊斯兰教；迅速攻占阿拉伯全地；东罗马帝国众基督教城市陷落（耶路撒冷，安提阿，亚历山大）</a:t>
            </a:r>
            <a:endParaRPr lang="en-US" altLang="zh-CN" sz="2800" dirty="0"/>
          </a:p>
          <a:p>
            <a:r>
              <a:rPr lang="zh-CN" altLang="en-US" sz="2800" dirty="0"/>
              <a:t>八世纪早期：占有北非以及西班牙半岛</a:t>
            </a:r>
            <a:endParaRPr lang="en-US" altLang="zh-CN" sz="2800" dirty="0"/>
          </a:p>
          <a:p>
            <a:r>
              <a:rPr lang="zh-CN" altLang="en-US" sz="2800" dirty="0"/>
              <a:t>基督教发展地区变化：从地中海沿岸 </a:t>
            </a:r>
            <a:r>
              <a:rPr lang="en-US" altLang="zh-CN" sz="2800" dirty="0"/>
              <a:t>=》</a:t>
            </a:r>
            <a:r>
              <a:rPr lang="zh-CN" altLang="en-US" sz="2800" dirty="0"/>
              <a:t>英法意为中心；康士坦丁堡的边缘化</a:t>
            </a:r>
            <a:endParaRPr lang="en-US" altLang="zh-CN" sz="2800" dirty="0"/>
          </a:p>
          <a:p>
            <a:r>
              <a:rPr lang="zh-CN" altLang="en-US" sz="2800" dirty="0"/>
              <a:t>基督教的军事化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7219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B7CD-E66D-FB58-5E2C-ED2274740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东西教会的差异</a:t>
            </a:r>
            <a:endParaRPr lang="en-US" sz="4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175F47D-9FED-1FDE-9AF1-02F171C91B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342918"/>
              </p:ext>
            </p:extLst>
          </p:nvPr>
        </p:nvGraphicFramePr>
        <p:xfrm>
          <a:off x="914400" y="2095499"/>
          <a:ext cx="10353674" cy="3400230"/>
        </p:xfrm>
        <a:graphic>
          <a:graphicData uri="http://schemas.openxmlformats.org/drawingml/2006/table">
            <a:tbl>
              <a:tblPr firstRow="1">
                <a:tableStyleId>{E8034E78-7F5D-4C2E-B375-FC64B27BC917}</a:tableStyleId>
              </a:tblPr>
              <a:tblGrid>
                <a:gridCol w="5176837">
                  <a:extLst>
                    <a:ext uri="{9D8B030D-6E8A-4147-A177-3AD203B41FA5}">
                      <a16:colId xmlns:a16="http://schemas.microsoft.com/office/drawing/2014/main" val="3071336574"/>
                    </a:ext>
                  </a:extLst>
                </a:gridCol>
                <a:gridCol w="5176837">
                  <a:extLst>
                    <a:ext uri="{9D8B030D-6E8A-4147-A177-3AD203B41FA5}">
                      <a16:colId xmlns:a16="http://schemas.microsoft.com/office/drawing/2014/main" val="1678359793"/>
                    </a:ext>
                  </a:extLst>
                </a:gridCol>
              </a:tblGrid>
              <a:tr h="6800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/>
                        <a:t>东方教会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/>
                        <a:t>西方教会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862893"/>
                  </a:ext>
                </a:extLst>
              </a:tr>
              <a:tr h="6800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>
                          <a:solidFill>
                            <a:schemeClr val="bg1"/>
                          </a:solidFill>
                        </a:rPr>
                        <a:t>希腊文化</a:t>
                      </a:r>
                      <a:r>
                        <a:rPr lang="en-US" altLang="zh-CN" sz="2400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zh-CN" altLang="en-US" sz="2400" dirty="0">
                          <a:solidFill>
                            <a:schemeClr val="bg1"/>
                          </a:solidFill>
                        </a:rPr>
                        <a:t>哲学背景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>
                          <a:solidFill>
                            <a:schemeClr val="bg1"/>
                          </a:solidFill>
                        </a:rPr>
                        <a:t>拉丁文化背景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739533"/>
                  </a:ext>
                </a:extLst>
              </a:tr>
              <a:tr h="6800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>
                          <a:solidFill>
                            <a:schemeClr val="bg1"/>
                          </a:solidFill>
                        </a:rPr>
                        <a:t>神学以概念为主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>
                          <a:solidFill>
                            <a:schemeClr val="bg1"/>
                          </a:solidFill>
                        </a:rPr>
                        <a:t>神学以实践为主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826794"/>
                  </a:ext>
                </a:extLst>
              </a:tr>
              <a:tr h="6800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>
                          <a:solidFill>
                            <a:schemeClr val="bg1"/>
                          </a:solidFill>
                        </a:rPr>
                        <a:t>效忠东罗马帝国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>
                          <a:solidFill>
                            <a:schemeClr val="bg1"/>
                          </a:solidFill>
                        </a:rPr>
                        <a:t>自称权柄高于国王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063655"/>
                  </a:ext>
                </a:extLst>
              </a:tr>
              <a:tr h="6800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>
                          <a:solidFill>
                            <a:schemeClr val="bg1"/>
                          </a:solidFill>
                        </a:rPr>
                        <a:t>向东欧</a:t>
                      </a:r>
                      <a:r>
                        <a:rPr lang="en-US" altLang="zh-CN" sz="2400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zh-CN" altLang="en-US" sz="2400" dirty="0">
                          <a:solidFill>
                            <a:schemeClr val="bg1"/>
                          </a:solidFill>
                        </a:rPr>
                        <a:t>俄国发展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>
                          <a:solidFill>
                            <a:schemeClr val="bg1"/>
                          </a:solidFill>
                        </a:rPr>
                        <a:t>在西欧大陆发展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360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196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1427</TotalTime>
  <Words>877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Bookman Old Style</vt:lpstr>
      <vt:lpstr>Rockwell</vt:lpstr>
      <vt:lpstr>Damask</vt:lpstr>
      <vt:lpstr>教会历史</vt:lpstr>
      <vt:lpstr>温习</vt:lpstr>
      <vt:lpstr>西罗马帝国的衰亡</vt:lpstr>
      <vt:lpstr>修道主义</vt:lpstr>
      <vt:lpstr>本笃修道主义 Benedictine monasticism</vt:lpstr>
      <vt:lpstr>教皇制度</vt:lpstr>
      <vt:lpstr>教皇制度</vt:lpstr>
      <vt:lpstr>穆斯林的兴起</vt:lpstr>
      <vt:lpstr>东西教会的差异</vt:lpstr>
      <vt:lpstr>东西教会的分裂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教会历史</dc:title>
  <dc:creator>Tony Jin</dc:creator>
  <cp:lastModifiedBy>Tony Jin</cp:lastModifiedBy>
  <cp:revision>3</cp:revision>
  <dcterms:created xsi:type="dcterms:W3CDTF">2023-08-19T02:11:11Z</dcterms:created>
  <dcterms:modified xsi:type="dcterms:W3CDTF">2023-08-20T01:58:42Z</dcterms:modified>
</cp:coreProperties>
</file>