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0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0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8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0920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36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46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79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45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1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2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0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6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5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6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3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A8F20-8F8B-4378-B881-08E4069A172C}" type="datetimeFigureOut">
              <a:rPr lang="en-US" smtClean="0"/>
              <a:t>8/12/2023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C4AB1-C1F7-4E14-9C3B-52C2A06EB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06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CC5D8-7800-6870-A300-CF0D86257D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/>
              <a:t>教会历史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51A41-8619-FC1F-7015-8E59E6EAF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3834882"/>
            <a:ext cx="9001462" cy="1422918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第二课 国教化时期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8677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67730-098B-18EF-174D-3DC193DB3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亚流主义</a:t>
            </a:r>
            <a:r>
              <a:rPr lang="en-US" altLang="zh-CN" sz="4800" dirty="0">
                <a:latin typeface="+mj-ea"/>
              </a:rPr>
              <a:t>(Arianism)</a:t>
            </a:r>
            <a:r>
              <a:rPr lang="zh-CN" altLang="en-US" sz="4800" dirty="0">
                <a:latin typeface="+mj-ea"/>
              </a:rPr>
              <a:t>引发的纷争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9599A-FC57-F7BA-CC54-F564A2AD2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128" y="2096064"/>
            <a:ext cx="11028782" cy="3996826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“圣父与圣子在本质上有不同，圣子不是自有永有，而是被造的”</a:t>
            </a:r>
            <a:endParaRPr lang="en-US" altLang="zh-CN" sz="2800" dirty="0"/>
          </a:p>
          <a:p>
            <a:r>
              <a:rPr lang="zh-CN" altLang="en-US" sz="2800" dirty="0"/>
              <a:t>公元</a:t>
            </a:r>
            <a:r>
              <a:rPr lang="en-US" altLang="zh-CN" sz="2800" dirty="0"/>
              <a:t>325</a:t>
            </a:r>
            <a:r>
              <a:rPr lang="zh-CN" altLang="en-US" sz="2800" dirty="0"/>
              <a:t>年，康士坦丁在尼西亚召开了第一次大公会议，定亚流主义为异端</a:t>
            </a:r>
            <a:endParaRPr lang="en-US" altLang="zh-CN" sz="2800" dirty="0"/>
          </a:p>
          <a:p>
            <a:r>
              <a:rPr lang="zh-CN" altLang="en-US" sz="2800" dirty="0"/>
              <a:t>接下来</a:t>
            </a:r>
            <a:r>
              <a:rPr lang="en-US" altLang="zh-CN" sz="2800" dirty="0"/>
              <a:t>50</a:t>
            </a:r>
            <a:r>
              <a:rPr lang="zh-CN" altLang="en-US" sz="2800" dirty="0"/>
              <a:t>年亚流主义再次成为主流</a:t>
            </a:r>
            <a:endParaRPr lang="en-US" altLang="zh-CN" sz="2800" dirty="0"/>
          </a:p>
          <a:p>
            <a:r>
              <a:rPr lang="zh-CN" altLang="en-US" sz="2800" dirty="0"/>
              <a:t>公元</a:t>
            </a:r>
            <a:r>
              <a:rPr lang="en-US" altLang="zh-CN" sz="2800" dirty="0"/>
              <a:t>381</a:t>
            </a:r>
            <a:r>
              <a:rPr lang="zh-CN" altLang="en-US" sz="2800" dirty="0"/>
              <a:t>年，康士坦丁堡大公会议再次定其为异端</a:t>
            </a:r>
            <a:endParaRPr lang="en-US" altLang="zh-CN" sz="2800" dirty="0"/>
          </a:p>
          <a:p>
            <a:r>
              <a:rPr lang="zh-CN" altLang="en-US" sz="2800" dirty="0"/>
              <a:t>神是三位一体的真理被奠定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545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67730-098B-18EF-174D-3DC193DB3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尼西亚信经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9599A-FC57-F7BA-CC54-F564A2AD2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dirty="0"/>
              <a:t>我们信仰一位神，全能的父，一切有形和无形之物的创造者。以及一位主耶稣基督，神的儿子，由父所独生，即，出自父的本质，出自神的神，出自光的光，出自真神的真神，受生而非受造，与父同一本质，天上和地上的万物由他被创造；为我们众人和我们的救赎降临，并进入肉身，并成为人，受难，并在第三日站了起来</a:t>
            </a:r>
            <a:r>
              <a:rPr lang="en-US" altLang="zh-CN" sz="2800" dirty="0"/>
              <a:t>[</a:t>
            </a:r>
            <a:r>
              <a:rPr lang="zh-CN" altLang="en-US" sz="2800" dirty="0"/>
              <a:t>注 </a:t>
            </a:r>
            <a:r>
              <a:rPr lang="en-US" altLang="zh-CN" sz="2800" dirty="0"/>
              <a:t>2]</a:t>
            </a:r>
            <a:r>
              <a:rPr lang="zh-CN" altLang="en-US" sz="2800" dirty="0"/>
              <a:t>，升天，将来临，审判活人和死人。以及圣灵。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7630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BEE31-7CB7-3F26-7939-E051F6DE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这时期的信仰伟人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10615-B880-00AA-DCFE-0E62B6243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52336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Athanasius </a:t>
            </a:r>
          </a:p>
          <a:p>
            <a:r>
              <a:rPr lang="en-US" sz="2800" dirty="0"/>
              <a:t>The Great Cappadocians</a:t>
            </a:r>
          </a:p>
          <a:p>
            <a:r>
              <a:rPr lang="en-US" sz="2800" dirty="0"/>
              <a:t>Ambrose of Milan</a:t>
            </a:r>
          </a:p>
          <a:p>
            <a:r>
              <a:rPr lang="en-US" sz="2800" dirty="0"/>
              <a:t>John Chrysostom</a:t>
            </a:r>
          </a:p>
          <a:p>
            <a:r>
              <a:rPr lang="en-US" sz="2800" dirty="0"/>
              <a:t>Jerome</a:t>
            </a:r>
          </a:p>
          <a:p>
            <a:r>
              <a:rPr lang="en-US" sz="2800" dirty="0"/>
              <a:t>Augustine of Hippo</a:t>
            </a:r>
          </a:p>
        </p:txBody>
      </p:sp>
    </p:spTree>
    <p:extLst>
      <p:ext uri="{BB962C8B-B14F-4D97-AF65-F5344CB8AC3E}">
        <p14:creationId xmlns:p14="http://schemas.microsoft.com/office/powerpoint/2010/main" val="349163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3E950-8A0E-271C-E173-8518E5B0C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奥古斯丁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58359-BF87-8110-03F2-4D23AB11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放荡的早期生命：追求享乐，事业，哲学</a:t>
            </a:r>
            <a:endParaRPr lang="en-US" altLang="zh-CN" sz="3200" dirty="0"/>
          </a:p>
          <a:p>
            <a:r>
              <a:rPr lang="zh-CN" altLang="en-US" sz="3200" dirty="0"/>
              <a:t>罗马书</a:t>
            </a:r>
            <a:r>
              <a:rPr lang="en-US" altLang="zh-CN" sz="3200" dirty="0"/>
              <a:t>13</a:t>
            </a:r>
            <a:r>
              <a:rPr lang="zh-CN" altLang="en-US" sz="3200" dirty="0"/>
              <a:t>：</a:t>
            </a:r>
            <a:r>
              <a:rPr lang="en-US" altLang="zh-CN" sz="3200" dirty="0"/>
              <a:t>13-14</a:t>
            </a:r>
            <a:r>
              <a:rPr lang="zh-CN" altLang="en-US" sz="3200" dirty="0"/>
              <a:t>改变了他的人生</a:t>
            </a:r>
            <a:endParaRPr lang="en-US" altLang="zh-CN" sz="3200" dirty="0"/>
          </a:p>
          <a:p>
            <a:r>
              <a:rPr lang="zh-CN" altLang="en-US" sz="3200" dirty="0"/>
              <a:t>建立发展了教会论，圣礼论，人论，罪论，救恩论</a:t>
            </a:r>
            <a:endParaRPr lang="en-US" altLang="zh-CN" sz="3200" dirty="0"/>
          </a:p>
          <a:p>
            <a:r>
              <a:rPr lang="zh-CN" altLang="en-US" sz="3200" dirty="0"/>
              <a:t>著作 “忏悔录”，“上帝之城”</a:t>
            </a:r>
            <a:endParaRPr lang="en-US" altLang="zh-CN" sz="3200" dirty="0"/>
          </a:p>
          <a:p>
            <a:r>
              <a:rPr lang="zh-CN" altLang="en-US" sz="3200" dirty="0"/>
              <a:t>基督教最伟大的思想家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1444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C0C29-B27E-E129-06CB-894DEAD6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西罗马帝国衰亡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407BB-658A-5002-89CB-8FDC38F2A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公元</a:t>
            </a:r>
            <a:r>
              <a:rPr lang="en-US" altLang="zh-CN" sz="3200" dirty="0"/>
              <a:t>410</a:t>
            </a:r>
            <a:r>
              <a:rPr lang="zh-CN" altLang="en-US" sz="3200" dirty="0"/>
              <a:t>年 蛮族攻陷罗马城，西罗马帝国逐渐衰亡</a:t>
            </a:r>
            <a:endParaRPr lang="en-US" altLang="zh-CN" sz="3200" dirty="0"/>
          </a:p>
          <a:p>
            <a:r>
              <a:rPr lang="zh-CN" altLang="en-US" sz="3200" dirty="0"/>
              <a:t>东罗马教会和西罗马教会的共存</a:t>
            </a:r>
            <a:endParaRPr lang="en-US" altLang="zh-CN" sz="3200" dirty="0"/>
          </a:p>
          <a:p>
            <a:r>
              <a:rPr lang="zh-CN" altLang="en-US" sz="3200" dirty="0"/>
              <a:t>进入中世纪教会时期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309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A86D-A509-7E4F-C628-5E8D1A91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107233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初代教会面临的挑战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EBE2D-9C8A-CF2A-12C9-06EEA42FA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16833"/>
            <a:ext cx="10353762" cy="4739951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外在罗马政府的逼迫</a:t>
            </a:r>
            <a:endParaRPr lang="en-US" altLang="zh-CN" sz="3200" dirty="0"/>
          </a:p>
          <a:p>
            <a:pPr lvl="1"/>
            <a:r>
              <a:rPr lang="zh-CN" altLang="en-US" sz="2800" dirty="0"/>
              <a:t>基督信仰在逼迫，仇视，排斥下成长</a:t>
            </a:r>
            <a:endParaRPr lang="en-US" altLang="zh-CN" sz="2800" dirty="0"/>
          </a:p>
          <a:p>
            <a:pPr lvl="1"/>
            <a:r>
              <a:rPr lang="zh-CN" altLang="en-US" sz="2800" dirty="0"/>
              <a:t>殉道者的光荣</a:t>
            </a:r>
            <a:endParaRPr lang="en-US" altLang="zh-CN" sz="2800" dirty="0"/>
          </a:p>
          <a:p>
            <a:r>
              <a:rPr lang="zh-CN" altLang="en-US" sz="3200" dirty="0"/>
              <a:t>内在异端的纷争</a:t>
            </a:r>
            <a:endParaRPr lang="en-US" altLang="zh-CN" sz="3200" dirty="0"/>
          </a:p>
          <a:p>
            <a:pPr lvl="1"/>
            <a:r>
              <a:rPr lang="zh-CN" altLang="en-US" sz="2800" dirty="0"/>
              <a:t>护教学在早期朦胧曙光中的探索</a:t>
            </a:r>
            <a:endParaRPr lang="en-US" altLang="zh-CN" sz="2800" dirty="0"/>
          </a:p>
          <a:p>
            <a:pPr lvl="1"/>
            <a:r>
              <a:rPr lang="zh-CN" altLang="en-US" sz="2800" dirty="0"/>
              <a:t>主教制度，信经</a:t>
            </a:r>
            <a:endParaRPr lang="en-US" altLang="zh-CN" sz="2800" dirty="0"/>
          </a:p>
          <a:p>
            <a:pPr lvl="1"/>
            <a:r>
              <a:rPr lang="en-US" sz="2800" dirty="0"/>
              <a:t>Catholic Church</a:t>
            </a:r>
          </a:p>
        </p:txBody>
      </p:sp>
    </p:spTree>
    <p:extLst>
      <p:ext uri="{BB962C8B-B14F-4D97-AF65-F5344CB8AC3E}">
        <p14:creationId xmlns:p14="http://schemas.microsoft.com/office/powerpoint/2010/main" val="280704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康士坦丁大帝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公元</a:t>
            </a:r>
            <a:r>
              <a:rPr lang="en-US" altLang="zh-CN" sz="3200" dirty="0"/>
              <a:t>312</a:t>
            </a:r>
            <a:r>
              <a:rPr lang="zh-CN" altLang="en-US" sz="3200" dirty="0"/>
              <a:t>年 攻陷罗马城统一西罗马</a:t>
            </a:r>
            <a:endParaRPr lang="en-US" altLang="zh-CN" sz="3200" dirty="0"/>
          </a:p>
          <a:p>
            <a:r>
              <a:rPr lang="zh-CN" altLang="en-US" sz="3200" dirty="0"/>
              <a:t>公元</a:t>
            </a:r>
            <a:r>
              <a:rPr lang="en-US" altLang="zh-CN" sz="3200" dirty="0"/>
              <a:t>313</a:t>
            </a:r>
            <a:r>
              <a:rPr lang="zh-CN" altLang="en-US" sz="3200" dirty="0"/>
              <a:t>年“米兰御令”停止对基督徒的迫害</a:t>
            </a:r>
            <a:endParaRPr lang="en-US" altLang="zh-CN" sz="3200" dirty="0"/>
          </a:p>
          <a:p>
            <a:r>
              <a:rPr lang="zh-CN" altLang="en-US" sz="3200" dirty="0"/>
              <a:t>公元</a:t>
            </a:r>
            <a:r>
              <a:rPr lang="en-US" altLang="zh-CN" sz="3200" dirty="0"/>
              <a:t>324 </a:t>
            </a:r>
            <a:r>
              <a:rPr lang="zh-CN" altLang="en-US" sz="3200" dirty="0"/>
              <a:t>统一罗马，成为独裁者</a:t>
            </a:r>
            <a:endParaRPr lang="en-US" altLang="zh-CN" sz="3200" dirty="0"/>
          </a:p>
          <a:p>
            <a:r>
              <a:rPr lang="zh-CN" altLang="en-US" sz="3200" dirty="0"/>
              <a:t>建造“新罗马城”</a:t>
            </a:r>
            <a:r>
              <a:rPr lang="en-US" altLang="zh-CN" sz="3200" dirty="0"/>
              <a:t>- </a:t>
            </a:r>
            <a:r>
              <a:rPr lang="zh-CN" altLang="en-US" sz="3200" dirty="0"/>
              <a:t>康士坦丁堡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384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1032588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康士坦丁对基督教的政策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558212"/>
            <a:ext cx="10353762" cy="4232988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停止迫害</a:t>
            </a:r>
            <a:endParaRPr lang="en-US" altLang="zh-CN" sz="3200" dirty="0"/>
          </a:p>
          <a:p>
            <a:r>
              <a:rPr lang="zh-CN" altLang="en-US" sz="3200" dirty="0"/>
              <a:t>归还土地</a:t>
            </a:r>
            <a:r>
              <a:rPr lang="en-US" altLang="zh-CN" sz="3200" dirty="0"/>
              <a:t>/</a:t>
            </a:r>
            <a:r>
              <a:rPr lang="zh-CN" altLang="en-US" sz="3200" dirty="0"/>
              <a:t>财务</a:t>
            </a:r>
            <a:endParaRPr lang="en-US" altLang="zh-CN" sz="3200" dirty="0"/>
          </a:p>
          <a:p>
            <a:r>
              <a:rPr lang="zh-CN" altLang="en-US" sz="3200" dirty="0"/>
              <a:t>对教会经济资助，建造教会</a:t>
            </a:r>
            <a:endParaRPr lang="en-US" altLang="zh-CN" sz="3200" dirty="0"/>
          </a:p>
          <a:p>
            <a:r>
              <a:rPr lang="zh-CN" altLang="en-US" sz="3200" dirty="0"/>
              <a:t>提升基督徒</a:t>
            </a:r>
            <a:r>
              <a:rPr lang="en-US" altLang="zh-CN" sz="3200" dirty="0"/>
              <a:t>/</a:t>
            </a:r>
            <a:r>
              <a:rPr lang="zh-CN" altLang="en-US" sz="3200" dirty="0"/>
              <a:t>神职人员为政府高官</a:t>
            </a:r>
            <a:endParaRPr lang="en-US" altLang="zh-CN" sz="3200" dirty="0"/>
          </a:p>
          <a:p>
            <a:r>
              <a:rPr lang="zh-CN" altLang="en-US" sz="3200" dirty="0"/>
              <a:t>渐渐淡化异教诸神在社会中的地位和影响</a:t>
            </a:r>
            <a:endParaRPr lang="en-US" altLang="zh-CN" sz="3200" dirty="0"/>
          </a:p>
          <a:p>
            <a:r>
              <a:rPr lang="zh-CN" altLang="en-US" sz="3200" dirty="0"/>
              <a:t>（基督教并非在此时被定为国教）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249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康士坦丁的基督徒身份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神所拣选的，教会历史与罗马帝国的终极目标？</a:t>
            </a:r>
            <a:endParaRPr lang="en-US" sz="3200" dirty="0"/>
          </a:p>
          <a:p>
            <a:r>
              <a:rPr lang="zh-CN" altLang="en-US" sz="3200" dirty="0"/>
              <a:t>投机主义玩弄宗教的政治家？</a:t>
            </a:r>
            <a:endParaRPr lang="en-US" altLang="zh-CN" sz="3200" dirty="0"/>
          </a:p>
          <a:p>
            <a:endParaRPr lang="en-US" sz="3200" dirty="0"/>
          </a:p>
          <a:p>
            <a:r>
              <a:rPr lang="zh-CN" altLang="en-US" sz="3200" dirty="0"/>
              <a:t>学习教会历史的焦点不是康士坦丁基督徒身份的真实性，而是对当时与之后教会的影响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823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834C5-9723-C65F-1877-805788894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5400" dirty="0"/>
              <a:t>新政策对基督教信仰是好是坏？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80516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基督教在康士坦丁前后的不同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被逼迫</a:t>
            </a:r>
            <a:r>
              <a:rPr lang="en-US" altLang="zh-CN" sz="3200" dirty="0"/>
              <a:t>/</a:t>
            </a:r>
            <a:r>
              <a:rPr lang="zh-CN" altLang="en-US" sz="3200" dirty="0"/>
              <a:t>没有自由 </a:t>
            </a:r>
            <a:r>
              <a:rPr lang="en-US" altLang="zh-CN" sz="3200" dirty="0"/>
              <a:t>=&gt; </a:t>
            </a:r>
            <a:r>
              <a:rPr lang="zh-CN" altLang="en-US" sz="3200" dirty="0"/>
              <a:t>合法</a:t>
            </a:r>
            <a:r>
              <a:rPr lang="en-US" altLang="zh-CN" sz="3200" dirty="0"/>
              <a:t>/</a:t>
            </a:r>
            <a:r>
              <a:rPr lang="zh-CN" altLang="en-US" sz="3200" dirty="0"/>
              <a:t>大幅度扩大数量与影响</a:t>
            </a:r>
            <a:endParaRPr lang="en-US" altLang="zh-CN" sz="3200" dirty="0"/>
          </a:p>
          <a:p>
            <a:r>
              <a:rPr lang="zh-CN" altLang="en-US" sz="3200" dirty="0"/>
              <a:t>主教</a:t>
            </a:r>
            <a:r>
              <a:rPr lang="en-US" altLang="zh-CN" sz="3200" dirty="0"/>
              <a:t>/</a:t>
            </a:r>
            <a:r>
              <a:rPr lang="zh-CN" altLang="en-US" sz="3200" dirty="0"/>
              <a:t>宗教领袖的身份</a:t>
            </a:r>
            <a:endParaRPr lang="en-US" altLang="zh-CN" sz="3200" dirty="0"/>
          </a:p>
          <a:p>
            <a:r>
              <a:rPr lang="zh-CN" altLang="en-US" sz="3200" dirty="0"/>
              <a:t>平信徒与社会的融入度</a:t>
            </a:r>
            <a:endParaRPr lang="en-US" altLang="zh-CN" sz="3200" dirty="0"/>
          </a:p>
          <a:p>
            <a:r>
              <a:rPr lang="zh-CN" altLang="en-US" sz="3200" dirty="0"/>
              <a:t>信徒敬拜的规模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121333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995265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教会所面临的新挑战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26163"/>
            <a:ext cx="10353762" cy="4065037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新政策是教会的胜利，还是新的更大困难的开始？</a:t>
            </a:r>
            <a:endParaRPr lang="en-US" altLang="zh-CN" sz="3200" dirty="0"/>
          </a:p>
          <a:p>
            <a:r>
              <a:rPr lang="zh-CN" altLang="en-US" sz="3200" dirty="0"/>
              <a:t>从木匠的仆人，效法渔夫</a:t>
            </a:r>
            <a:r>
              <a:rPr lang="en-US" altLang="zh-CN" sz="3200" dirty="0"/>
              <a:t>/</a:t>
            </a:r>
            <a:r>
              <a:rPr lang="zh-CN" altLang="en-US" sz="3200" dirty="0"/>
              <a:t>奴隶</a:t>
            </a:r>
            <a:r>
              <a:rPr lang="en-US" altLang="zh-CN" sz="3200" dirty="0"/>
              <a:t>/</a:t>
            </a:r>
            <a:r>
              <a:rPr lang="zh-CN" altLang="en-US" sz="3200" dirty="0"/>
              <a:t>罪犯，到被帝国荣耀与权柄围绕，如何在信心中站稳？</a:t>
            </a:r>
            <a:endParaRPr lang="en-US" altLang="zh-CN" sz="3200" dirty="0"/>
          </a:p>
          <a:p>
            <a:r>
              <a:rPr lang="zh-CN" altLang="en-US" sz="3200" dirty="0"/>
              <a:t>勇敢面对酷刑与野兽的信徒能够勇敢面对奢侈与尊贵吗？</a:t>
            </a:r>
            <a:endParaRPr lang="en-US" altLang="zh-CN" sz="3200" dirty="0"/>
          </a:p>
          <a:p>
            <a:r>
              <a:rPr lang="zh-CN" altLang="en-US" sz="3200" dirty="0"/>
              <a:t>新的环境到底是大机遇还是大危机？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69982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029B5-286C-5E0D-8F6F-A401B288C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209869"/>
          </a:xfrm>
        </p:spPr>
        <p:txBody>
          <a:bodyPr>
            <a:normAutofit/>
          </a:bodyPr>
          <a:lstStyle/>
          <a:p>
            <a:r>
              <a:rPr lang="zh-CN" altLang="en-US" sz="4800" dirty="0"/>
              <a:t>基督徒的反应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617E-A723-F974-31EF-17479585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26163"/>
            <a:ext cx="10353762" cy="4065037"/>
          </a:xfrm>
        </p:spPr>
        <p:txBody>
          <a:bodyPr>
            <a:normAutofit/>
          </a:bodyPr>
          <a:lstStyle/>
          <a:p>
            <a:endParaRPr lang="en-US" altLang="zh-CN" sz="3200" dirty="0"/>
          </a:p>
          <a:p>
            <a:r>
              <a:rPr lang="zh-CN" altLang="en-US" sz="3200" dirty="0"/>
              <a:t>修道主义的发展</a:t>
            </a:r>
            <a:r>
              <a:rPr lang="en-US" altLang="zh-CN" sz="3200" dirty="0"/>
              <a:t> – </a:t>
            </a:r>
            <a:r>
              <a:rPr lang="zh-CN" altLang="en-US" sz="3200" dirty="0"/>
              <a:t>回归简朴</a:t>
            </a:r>
            <a:r>
              <a:rPr lang="en-US" altLang="zh-CN" sz="3200" dirty="0"/>
              <a:t>/</a:t>
            </a:r>
            <a:r>
              <a:rPr lang="zh-CN" altLang="en-US" sz="3200" dirty="0"/>
              <a:t>穷困生活，凡物公用</a:t>
            </a:r>
            <a:endParaRPr lang="en-US" altLang="zh-CN" sz="3200" dirty="0"/>
          </a:p>
          <a:p>
            <a:r>
              <a:rPr lang="zh-CN" altLang="en-US" sz="3200" dirty="0"/>
              <a:t>分裂主义 </a:t>
            </a:r>
            <a:r>
              <a:rPr lang="en-US" altLang="zh-CN" sz="3200" dirty="0"/>
              <a:t>– </a:t>
            </a:r>
            <a:r>
              <a:rPr lang="zh-CN" altLang="en-US" sz="3200" dirty="0"/>
              <a:t>引发教会论的思考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4016750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728</TotalTime>
  <Words>986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宋体</vt:lpstr>
      <vt:lpstr>Arial</vt:lpstr>
      <vt:lpstr>Bookman Old Style</vt:lpstr>
      <vt:lpstr>Rockwell</vt:lpstr>
      <vt:lpstr>Damask</vt:lpstr>
      <vt:lpstr>教会历史</vt:lpstr>
      <vt:lpstr>初代教会面临的挑战</vt:lpstr>
      <vt:lpstr>康士坦丁大帝</vt:lpstr>
      <vt:lpstr>康士坦丁对基督教的政策</vt:lpstr>
      <vt:lpstr>康士坦丁的基督徒身份</vt:lpstr>
      <vt:lpstr>PowerPoint Presentation</vt:lpstr>
      <vt:lpstr>基督教在康士坦丁前后的不同</vt:lpstr>
      <vt:lpstr>教会所面临的新挑战</vt:lpstr>
      <vt:lpstr>基督徒的反应</vt:lpstr>
      <vt:lpstr>亚流主义(Arianism)引发的纷争</vt:lpstr>
      <vt:lpstr>尼西亚信经</vt:lpstr>
      <vt:lpstr>这时期的信仰伟人</vt:lpstr>
      <vt:lpstr>奥古斯丁</vt:lpstr>
      <vt:lpstr>西罗马帝国衰亡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教会历史</dc:title>
  <dc:creator>Tony Jin</dc:creator>
  <cp:lastModifiedBy>Tony Jin</cp:lastModifiedBy>
  <cp:revision>3</cp:revision>
  <dcterms:created xsi:type="dcterms:W3CDTF">2023-08-12T15:28:19Z</dcterms:created>
  <dcterms:modified xsi:type="dcterms:W3CDTF">2023-08-13T03:36:28Z</dcterms:modified>
</cp:coreProperties>
</file>