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721C6-B936-40B7-B5A7-6326DDF664AF}" type="datetimeFigureOut">
              <a:rPr lang="en-US" smtClean="0"/>
              <a:t>6/2/2022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3B8A4-9919-4DE0-9E1C-05951750D8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824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721C6-B936-40B7-B5A7-6326DDF664AF}" type="datetimeFigureOut">
              <a:rPr lang="en-US" smtClean="0"/>
              <a:t>6/2/2022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3B8A4-9919-4DE0-9E1C-05951750D8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603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721C6-B936-40B7-B5A7-6326DDF664AF}" type="datetimeFigureOut">
              <a:rPr lang="en-US" smtClean="0"/>
              <a:t>6/2/2022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3B8A4-9919-4DE0-9E1C-05951750D8CF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614644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721C6-B936-40B7-B5A7-6326DDF664AF}" type="datetimeFigureOut">
              <a:rPr lang="en-US" smtClean="0"/>
              <a:t>6/2/2022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3B8A4-9919-4DE0-9E1C-05951750D8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6314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721C6-B936-40B7-B5A7-6326DDF664AF}" type="datetimeFigureOut">
              <a:rPr lang="en-US" smtClean="0"/>
              <a:t>6/2/2022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3B8A4-9919-4DE0-9E1C-05951750D8CF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916137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721C6-B936-40B7-B5A7-6326DDF664AF}" type="datetimeFigureOut">
              <a:rPr lang="en-US" smtClean="0"/>
              <a:t>6/2/2022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3B8A4-9919-4DE0-9E1C-05951750D8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9025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721C6-B936-40B7-B5A7-6326DDF664AF}" type="datetimeFigureOut">
              <a:rPr lang="en-US" smtClean="0"/>
              <a:t>6/2/2022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3B8A4-9919-4DE0-9E1C-05951750D8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5438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721C6-B936-40B7-B5A7-6326DDF664AF}" type="datetimeFigureOut">
              <a:rPr lang="en-US" smtClean="0"/>
              <a:t>6/2/2022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3B8A4-9919-4DE0-9E1C-05951750D8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792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721C6-B936-40B7-B5A7-6326DDF664AF}" type="datetimeFigureOut">
              <a:rPr lang="en-US" smtClean="0"/>
              <a:t>6/2/2022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3B8A4-9919-4DE0-9E1C-05951750D8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863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721C6-B936-40B7-B5A7-6326DDF664AF}" type="datetimeFigureOut">
              <a:rPr lang="en-US" smtClean="0"/>
              <a:t>6/2/2022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3B8A4-9919-4DE0-9E1C-05951750D8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059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721C6-B936-40B7-B5A7-6326DDF664AF}" type="datetimeFigureOut">
              <a:rPr lang="en-US" smtClean="0"/>
              <a:t>6/2/2022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3B8A4-9919-4DE0-9E1C-05951750D8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883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721C6-B936-40B7-B5A7-6326DDF664AF}" type="datetimeFigureOut">
              <a:rPr lang="en-US" smtClean="0"/>
              <a:t>6/2/2022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3B8A4-9919-4DE0-9E1C-05951750D8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193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721C6-B936-40B7-B5A7-6326DDF664AF}" type="datetimeFigureOut">
              <a:rPr lang="en-US" smtClean="0"/>
              <a:t>6/2/2022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3B8A4-9919-4DE0-9E1C-05951750D8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984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721C6-B936-40B7-B5A7-6326DDF664AF}" type="datetimeFigureOut">
              <a:rPr lang="en-US" smtClean="0"/>
              <a:t>6/2/2022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3B8A4-9919-4DE0-9E1C-05951750D8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660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721C6-B936-40B7-B5A7-6326DDF664AF}" type="datetimeFigureOut">
              <a:rPr lang="en-US" smtClean="0"/>
              <a:t>6/2/2022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3B8A4-9919-4DE0-9E1C-05951750D8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159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3B8A4-9919-4DE0-9E1C-05951750D8CF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721C6-B936-40B7-B5A7-6326DDF664AF}" type="datetimeFigureOut">
              <a:rPr lang="en-US" smtClean="0"/>
              <a:t>6/2/2022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004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7721C6-B936-40B7-B5A7-6326DDF664AF}" type="datetimeFigureOut">
              <a:rPr lang="en-US" smtClean="0"/>
              <a:t>6/2/2022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693B8A4-9919-4DE0-9E1C-05951750D8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919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0006E6-580C-9AC6-4FC2-E1EFBF33C8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39740" y="1527456"/>
            <a:ext cx="8084803" cy="1096899"/>
          </a:xfrm>
        </p:spPr>
        <p:txBody>
          <a:bodyPr/>
          <a:lstStyle/>
          <a:p>
            <a:pPr algn="ctr"/>
            <a:r>
              <a:rPr lang="zh-CN" altLang="en-US" sz="6000" b="1" dirty="0">
                <a:solidFill>
                  <a:schemeClr val="accent1">
                    <a:lumMod val="75000"/>
                  </a:schemeClr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摩西五经中的救恩启示</a:t>
            </a:r>
            <a:endParaRPr lang="en-US" sz="6000" b="1" dirty="0">
              <a:solidFill>
                <a:schemeClr val="accent1">
                  <a:lumMod val="75000"/>
                </a:schemeClr>
              </a:solidFill>
              <a:latin typeface="STXinwei" panose="02010800040101010101" pitchFamily="2" charset="-122"/>
              <a:ea typeface="STXinwei" panose="02010800040101010101" pitchFamily="2" charset="-122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34CD250-5614-E152-5644-0EDAB5CB1C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39740" y="2742335"/>
            <a:ext cx="7766936" cy="1096899"/>
          </a:xfrm>
        </p:spPr>
        <p:txBody>
          <a:bodyPr>
            <a:normAutofit/>
          </a:bodyPr>
          <a:lstStyle/>
          <a:p>
            <a:pPr algn="ctr"/>
            <a:r>
              <a:rPr lang="zh-CN" altLang="en-US" sz="5400" b="1" dirty="0">
                <a:solidFill>
                  <a:schemeClr val="accent1">
                    <a:lumMod val="75000"/>
                  </a:schemeClr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第四课 立约 分散 拣选</a:t>
            </a:r>
            <a:endParaRPr lang="en-US" sz="5400" b="1" dirty="0">
              <a:solidFill>
                <a:schemeClr val="accent1">
                  <a:lumMod val="75000"/>
                </a:schemeClr>
              </a:solidFill>
              <a:latin typeface="STXinwei" panose="02010800040101010101" pitchFamily="2" charset="-122"/>
              <a:ea typeface="STXinwei" panose="020108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524928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5A4A64-5D99-5AC0-3837-AF1FC9160C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6366" y="609600"/>
            <a:ext cx="8247635" cy="967273"/>
          </a:xfrm>
        </p:spPr>
        <p:txBody>
          <a:bodyPr>
            <a:normAutofit/>
          </a:bodyPr>
          <a:lstStyle/>
          <a:p>
            <a:r>
              <a:rPr lang="zh-CN" altLang="en-US" sz="5400" b="1" dirty="0">
                <a:solidFill>
                  <a:schemeClr val="accent1">
                    <a:lumMod val="75000"/>
                  </a:schemeClr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挪亚之约</a:t>
            </a:r>
            <a:endParaRPr lang="en-US" sz="5400" b="1" dirty="0">
              <a:solidFill>
                <a:schemeClr val="accent1">
                  <a:lumMod val="75000"/>
                </a:schemeClr>
              </a:solidFill>
              <a:latin typeface="STXinwei" panose="02010800040101010101" pitchFamily="2" charset="-122"/>
              <a:ea typeface="STXinwei" panose="0201080004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2FA751-7288-0933-327B-D95675D5D6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76873"/>
            <a:ext cx="8596668" cy="4464489"/>
          </a:xfrm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zh-CN" altLang="en-US" sz="3600" b="1" dirty="0">
                <a:solidFill>
                  <a:schemeClr val="accent1">
                    <a:lumMod val="75000"/>
                  </a:schemeClr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挪亚之约对人类的重要性是什么？</a:t>
            </a:r>
            <a:endParaRPr lang="en-US" altLang="zh-CN" sz="3600" b="1" dirty="0">
              <a:solidFill>
                <a:schemeClr val="accent1">
                  <a:lumMod val="75000"/>
                </a:schemeClr>
              </a:solidFill>
              <a:latin typeface="STXinwei" panose="02010800040101010101" pitchFamily="2" charset="-122"/>
              <a:ea typeface="STXinwei" panose="02010800040101010101" pitchFamily="2" charset="-122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zh-CN" altLang="en-US" sz="3600" b="1" dirty="0">
                <a:solidFill>
                  <a:schemeClr val="accent1">
                    <a:lumMod val="75000"/>
                  </a:schemeClr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挪亚之约是神与谁之间的约？</a:t>
            </a:r>
            <a:endParaRPr lang="en-US" altLang="zh-CN" sz="3600" b="1" dirty="0">
              <a:solidFill>
                <a:schemeClr val="accent1">
                  <a:lumMod val="75000"/>
                </a:schemeClr>
              </a:solidFill>
              <a:latin typeface="STXinwei" panose="02010800040101010101" pitchFamily="2" charset="-122"/>
              <a:ea typeface="STXinwei" panose="02010800040101010101" pitchFamily="2" charset="-122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zh-CN" altLang="en-US" sz="3600" b="1" dirty="0">
                <a:solidFill>
                  <a:schemeClr val="accent1">
                    <a:lumMod val="75000"/>
                  </a:schemeClr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挪亚之约与救赎有直接关联吗？</a:t>
            </a:r>
            <a:endParaRPr lang="en-US" altLang="zh-CN" sz="3600" b="1" dirty="0">
              <a:solidFill>
                <a:schemeClr val="accent1">
                  <a:lumMod val="75000"/>
                </a:schemeClr>
              </a:solidFill>
              <a:latin typeface="STXinwei" panose="02010800040101010101" pitchFamily="2" charset="-122"/>
              <a:ea typeface="STXinwei" panose="02010800040101010101" pitchFamily="2" charset="-122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zh-CN" altLang="en-US" sz="3600" b="1" dirty="0">
                <a:solidFill>
                  <a:schemeClr val="accent1">
                    <a:lumMod val="75000"/>
                  </a:schemeClr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彩虹的作用是什么？</a:t>
            </a:r>
            <a:endParaRPr lang="en-US" sz="3600" b="1" dirty="0">
              <a:solidFill>
                <a:schemeClr val="accent1">
                  <a:lumMod val="75000"/>
                </a:schemeClr>
              </a:solidFill>
              <a:latin typeface="STXinwei" panose="02010800040101010101" pitchFamily="2" charset="-122"/>
              <a:ea typeface="STXinwei" panose="020108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1224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5A4A64-5D99-5AC0-3837-AF1FC9160C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6366" y="609600"/>
            <a:ext cx="8247635" cy="967273"/>
          </a:xfrm>
        </p:spPr>
        <p:txBody>
          <a:bodyPr>
            <a:normAutofit/>
          </a:bodyPr>
          <a:lstStyle/>
          <a:p>
            <a:r>
              <a:rPr lang="zh-CN" altLang="en-US" sz="5400" b="1" dirty="0">
                <a:solidFill>
                  <a:schemeClr val="accent1">
                    <a:lumMod val="75000"/>
                  </a:schemeClr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挪亚之约</a:t>
            </a:r>
            <a:endParaRPr lang="en-US" sz="5400" b="1" dirty="0">
              <a:solidFill>
                <a:schemeClr val="accent1">
                  <a:lumMod val="75000"/>
                </a:schemeClr>
              </a:solidFill>
              <a:latin typeface="STXinwei" panose="02010800040101010101" pitchFamily="2" charset="-122"/>
              <a:ea typeface="STXinwei" panose="0201080004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2FA751-7288-0933-327B-D95675D5D6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76873"/>
            <a:ext cx="8596668" cy="4464489"/>
          </a:xfrm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zh-CN" altLang="en-US" sz="3200" b="1" dirty="0">
                <a:solidFill>
                  <a:schemeClr val="accent1">
                    <a:lumMod val="75000"/>
                  </a:schemeClr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‘约’第一次出现 （</a:t>
            </a:r>
            <a:r>
              <a:rPr lang="en-US" altLang="zh-CN" sz="3200" b="1" dirty="0">
                <a:solidFill>
                  <a:schemeClr val="accent1">
                    <a:lumMod val="75000"/>
                  </a:schemeClr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6:18,</a:t>
            </a:r>
            <a:r>
              <a:rPr lang="zh-CN" altLang="en-US" sz="3200" b="1" dirty="0">
                <a:solidFill>
                  <a:schemeClr val="accent1">
                    <a:lumMod val="75000"/>
                  </a:schemeClr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 </a:t>
            </a:r>
            <a:r>
              <a:rPr lang="en-US" altLang="zh-CN" sz="3200" b="1" dirty="0">
                <a:solidFill>
                  <a:schemeClr val="accent1">
                    <a:lumMod val="75000"/>
                  </a:schemeClr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9:9</a:t>
            </a:r>
            <a:r>
              <a:rPr lang="zh-CN" altLang="en-US" sz="3200" b="1" dirty="0">
                <a:solidFill>
                  <a:schemeClr val="accent1">
                    <a:lumMod val="75000"/>
                  </a:schemeClr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）</a:t>
            </a:r>
            <a:endParaRPr lang="en-US" altLang="zh-CN" sz="3200" b="1" dirty="0">
              <a:solidFill>
                <a:schemeClr val="accent1">
                  <a:lumMod val="75000"/>
                </a:schemeClr>
              </a:solidFill>
              <a:latin typeface="STXinwei" panose="02010800040101010101" pitchFamily="2" charset="-122"/>
              <a:ea typeface="STXinwei" panose="02010800040101010101" pitchFamily="2" charset="-122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zh-CN" altLang="en-US" sz="3200" b="1" dirty="0">
                <a:solidFill>
                  <a:schemeClr val="accent1">
                    <a:lumMod val="75000"/>
                  </a:schemeClr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人类在末世前不会被神消灭</a:t>
            </a:r>
            <a:endParaRPr lang="en-US" altLang="zh-CN" sz="3200" b="1" dirty="0">
              <a:solidFill>
                <a:schemeClr val="accent1">
                  <a:lumMod val="75000"/>
                </a:schemeClr>
              </a:solidFill>
              <a:latin typeface="STXinwei" panose="02010800040101010101" pitchFamily="2" charset="-122"/>
              <a:ea typeface="STXinwei" panose="02010800040101010101" pitchFamily="2" charset="-122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zh-CN" altLang="en-US" sz="3200" b="1" dirty="0">
                <a:solidFill>
                  <a:schemeClr val="accent1">
                    <a:lumMod val="75000"/>
                  </a:schemeClr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这是神与一切活物之间的约</a:t>
            </a:r>
            <a:endParaRPr lang="en-US" altLang="zh-CN" sz="3200" b="1" dirty="0">
              <a:solidFill>
                <a:schemeClr val="accent1">
                  <a:lumMod val="75000"/>
                </a:schemeClr>
              </a:solidFill>
              <a:latin typeface="STXinwei" panose="02010800040101010101" pitchFamily="2" charset="-122"/>
              <a:ea typeface="STXinwei" panose="02010800040101010101" pitchFamily="2" charset="-122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zh-CN" altLang="en-US" sz="3200" b="1" dirty="0">
                <a:solidFill>
                  <a:schemeClr val="accent1">
                    <a:lumMod val="75000"/>
                  </a:schemeClr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普遍恩典</a:t>
            </a:r>
            <a:endParaRPr lang="en-US" altLang="zh-CN" sz="3200" b="1" dirty="0">
              <a:solidFill>
                <a:schemeClr val="accent1">
                  <a:lumMod val="75000"/>
                </a:schemeClr>
              </a:solidFill>
              <a:latin typeface="STXinwei" panose="02010800040101010101" pitchFamily="2" charset="-122"/>
              <a:ea typeface="STXinwei" panose="02010800040101010101" pitchFamily="2" charset="-122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zh-CN" altLang="en-US" sz="3200" b="1" dirty="0">
                <a:solidFill>
                  <a:schemeClr val="accent1">
                    <a:lumMod val="75000"/>
                  </a:schemeClr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彩虹是神给自己的记号（</a:t>
            </a:r>
            <a:r>
              <a:rPr lang="en-US" altLang="zh-CN" sz="3200" b="1" dirty="0">
                <a:solidFill>
                  <a:schemeClr val="accent1">
                    <a:lumMod val="75000"/>
                  </a:schemeClr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9:16</a:t>
            </a:r>
            <a:r>
              <a:rPr lang="zh-CN" altLang="en-US" sz="3200" b="1" dirty="0">
                <a:solidFill>
                  <a:schemeClr val="accent1">
                    <a:lumMod val="75000"/>
                  </a:schemeClr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）信实的记号（以赛亚书</a:t>
            </a:r>
            <a:r>
              <a:rPr lang="en-US" altLang="zh-CN" sz="3200" b="1" dirty="0">
                <a:solidFill>
                  <a:schemeClr val="accent1">
                    <a:lumMod val="75000"/>
                  </a:schemeClr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54:9-10</a:t>
            </a:r>
            <a:r>
              <a:rPr lang="zh-CN" altLang="en-US" sz="3200" b="1" dirty="0">
                <a:solidFill>
                  <a:schemeClr val="accent1">
                    <a:lumMod val="75000"/>
                  </a:schemeClr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）</a:t>
            </a:r>
            <a:endParaRPr lang="en-US" altLang="zh-CN" sz="3200" b="1" dirty="0">
              <a:solidFill>
                <a:schemeClr val="accent1">
                  <a:lumMod val="75000"/>
                </a:schemeClr>
              </a:solidFill>
              <a:latin typeface="STXinwei" panose="02010800040101010101" pitchFamily="2" charset="-122"/>
              <a:ea typeface="STXinwei" panose="02010800040101010101" pitchFamily="2" charset="-122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zh-CN" altLang="en-US" sz="3200" b="1" dirty="0">
                <a:solidFill>
                  <a:schemeClr val="accent1">
                    <a:lumMod val="75000"/>
                  </a:schemeClr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雨 </a:t>
            </a:r>
            <a:r>
              <a:rPr lang="en-US" altLang="zh-CN" sz="3200" b="1" dirty="0">
                <a:solidFill>
                  <a:schemeClr val="accent1">
                    <a:lumMod val="75000"/>
                  </a:schemeClr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– </a:t>
            </a:r>
            <a:r>
              <a:rPr lang="zh-CN" altLang="en-US" sz="3200" b="1" dirty="0">
                <a:solidFill>
                  <a:schemeClr val="accent1">
                    <a:lumMod val="75000"/>
                  </a:schemeClr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太阳 </a:t>
            </a:r>
            <a:r>
              <a:rPr lang="en-US" altLang="zh-CN" sz="3200" b="1" dirty="0">
                <a:solidFill>
                  <a:schemeClr val="accent1">
                    <a:lumMod val="75000"/>
                  </a:schemeClr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– </a:t>
            </a:r>
            <a:r>
              <a:rPr lang="zh-CN" altLang="en-US" sz="3200" b="1" dirty="0">
                <a:solidFill>
                  <a:schemeClr val="accent1">
                    <a:lumMod val="75000"/>
                  </a:schemeClr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彩虹</a:t>
            </a:r>
            <a:endParaRPr lang="en-US" sz="3200" b="1" dirty="0">
              <a:solidFill>
                <a:schemeClr val="accent1">
                  <a:lumMod val="75000"/>
                </a:schemeClr>
              </a:solidFill>
              <a:latin typeface="STXinwei" panose="02010800040101010101" pitchFamily="2" charset="-122"/>
              <a:ea typeface="STXinwei" panose="020108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693572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5A4A64-5D99-5AC0-3837-AF1FC9160C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6366" y="609600"/>
            <a:ext cx="8247635" cy="967273"/>
          </a:xfrm>
        </p:spPr>
        <p:txBody>
          <a:bodyPr>
            <a:normAutofit/>
          </a:bodyPr>
          <a:lstStyle/>
          <a:p>
            <a:r>
              <a:rPr lang="zh-CN" altLang="en-US" sz="5400" b="1" dirty="0">
                <a:solidFill>
                  <a:schemeClr val="accent1">
                    <a:lumMod val="75000"/>
                  </a:schemeClr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挪亚和他的三个儿子</a:t>
            </a:r>
            <a:endParaRPr lang="en-US" sz="5400" b="1" dirty="0">
              <a:solidFill>
                <a:schemeClr val="accent1">
                  <a:lumMod val="75000"/>
                </a:schemeClr>
              </a:solidFill>
              <a:latin typeface="STXinwei" panose="02010800040101010101" pitchFamily="2" charset="-122"/>
              <a:ea typeface="STXinwei" panose="0201080004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2FA751-7288-0933-327B-D95675D5D6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76873"/>
            <a:ext cx="8596668" cy="4464489"/>
          </a:xfrm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zh-CN" altLang="en-US" sz="3200" b="1" dirty="0">
                <a:solidFill>
                  <a:schemeClr val="accent1">
                    <a:lumMod val="75000"/>
                  </a:schemeClr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对三个儿子的祝福</a:t>
            </a:r>
            <a:r>
              <a:rPr lang="en-US" altLang="zh-CN" sz="3200" b="1" dirty="0">
                <a:solidFill>
                  <a:schemeClr val="accent1">
                    <a:lumMod val="75000"/>
                  </a:schemeClr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/</a:t>
            </a:r>
            <a:r>
              <a:rPr lang="zh-CN" altLang="en-US" sz="3200" b="1" dirty="0">
                <a:solidFill>
                  <a:schemeClr val="accent1">
                    <a:lumMod val="75000"/>
                  </a:schemeClr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诅咒 </a:t>
            </a:r>
            <a:r>
              <a:rPr lang="en-US" altLang="zh-CN" sz="3200" b="1" dirty="0">
                <a:solidFill>
                  <a:schemeClr val="accent1">
                    <a:lumMod val="75000"/>
                  </a:schemeClr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– </a:t>
            </a:r>
            <a:r>
              <a:rPr lang="zh-CN" altLang="en-US" sz="3200" b="1" dirty="0">
                <a:solidFill>
                  <a:schemeClr val="accent1">
                    <a:lumMod val="75000"/>
                  </a:schemeClr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预言（神的启示）</a:t>
            </a:r>
            <a:endParaRPr lang="en-US" altLang="zh-CN" sz="3200" b="1" dirty="0">
              <a:solidFill>
                <a:schemeClr val="accent1">
                  <a:lumMod val="75000"/>
                </a:schemeClr>
              </a:solidFill>
              <a:latin typeface="STXinwei" panose="02010800040101010101" pitchFamily="2" charset="-122"/>
              <a:ea typeface="STXinwei" panose="02010800040101010101" pitchFamily="2" charset="-122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9:26</a:t>
            </a:r>
            <a:r>
              <a:rPr lang="zh-CN" altLang="en-US" sz="3200" b="1" dirty="0">
                <a:solidFill>
                  <a:schemeClr val="accent1">
                    <a:lumMod val="75000"/>
                  </a:schemeClr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 “耶和华闪的神 是应当称颂的”神第一次被称为一个人的神</a:t>
            </a:r>
            <a:endParaRPr lang="en-US" sz="3200" b="1" dirty="0">
              <a:solidFill>
                <a:schemeClr val="accent1">
                  <a:lumMod val="75000"/>
                </a:schemeClr>
              </a:solidFill>
              <a:latin typeface="STXinwei" panose="02010800040101010101" pitchFamily="2" charset="-122"/>
              <a:ea typeface="STXinwei" panose="020108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240880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5A4A64-5D99-5AC0-3837-AF1FC9160C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6366" y="609600"/>
            <a:ext cx="8247635" cy="967273"/>
          </a:xfrm>
        </p:spPr>
        <p:txBody>
          <a:bodyPr>
            <a:normAutofit/>
          </a:bodyPr>
          <a:lstStyle/>
          <a:p>
            <a:r>
              <a:rPr lang="zh-CN" altLang="en-US" sz="5400" b="1" dirty="0">
                <a:solidFill>
                  <a:schemeClr val="accent1">
                    <a:lumMod val="75000"/>
                  </a:schemeClr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巴别塔</a:t>
            </a:r>
            <a:endParaRPr lang="en-US" sz="5400" b="1" dirty="0">
              <a:solidFill>
                <a:schemeClr val="accent1">
                  <a:lumMod val="75000"/>
                </a:schemeClr>
              </a:solidFill>
              <a:latin typeface="STXinwei" panose="02010800040101010101" pitchFamily="2" charset="-122"/>
              <a:ea typeface="STXinwei" panose="0201080004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2FA751-7288-0933-327B-D95675D5D6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576873"/>
            <a:ext cx="8998511" cy="4464489"/>
          </a:xfrm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zh-CN" altLang="en-US" sz="3200" b="1" dirty="0">
                <a:solidFill>
                  <a:schemeClr val="accent1">
                    <a:lumMod val="75000"/>
                  </a:schemeClr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团结合一是好事吗？</a:t>
            </a:r>
            <a:endParaRPr lang="en-US" altLang="zh-CN" sz="3200" b="1" dirty="0">
              <a:solidFill>
                <a:schemeClr val="accent1">
                  <a:lumMod val="75000"/>
                </a:schemeClr>
              </a:solidFill>
              <a:latin typeface="STXinwei" panose="02010800040101010101" pitchFamily="2" charset="-122"/>
              <a:ea typeface="STXinwei" panose="02010800040101010101" pitchFamily="2" charset="-122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zh-CN" altLang="en-US" sz="3200" b="1" dirty="0">
                <a:solidFill>
                  <a:schemeClr val="accent1">
                    <a:lumMod val="75000"/>
                  </a:schemeClr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建造巴别塔的目的是建立一个人的帝国，希望脱离神得到独立，夸耀人的作为，荣耀人的名</a:t>
            </a:r>
            <a:endParaRPr lang="en-US" altLang="zh-CN" sz="3200" b="1" dirty="0">
              <a:solidFill>
                <a:schemeClr val="accent1">
                  <a:lumMod val="75000"/>
                </a:schemeClr>
              </a:solidFill>
              <a:latin typeface="STXinwei" panose="02010800040101010101" pitchFamily="2" charset="-122"/>
              <a:ea typeface="STXinwei" panose="02010800040101010101" pitchFamily="2" charset="-122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zh-CN" altLang="en-US" sz="3200" b="1" dirty="0">
                <a:solidFill>
                  <a:schemeClr val="accent1">
                    <a:lumMod val="75000"/>
                  </a:schemeClr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神为什么要阻止人建造巴别塔？</a:t>
            </a:r>
            <a:endParaRPr lang="en-US" altLang="zh-CN" sz="3200" b="1" dirty="0">
              <a:solidFill>
                <a:schemeClr val="accent1">
                  <a:lumMod val="75000"/>
                </a:schemeClr>
              </a:solidFill>
              <a:latin typeface="STXinwei" panose="02010800040101010101" pitchFamily="2" charset="-122"/>
              <a:ea typeface="STXinwei" panose="02010800040101010101" pitchFamily="2" charset="-122"/>
            </a:endParaRPr>
          </a:p>
          <a:p>
            <a:pPr marL="914400" indent="-514350">
              <a:buFont typeface="+mj-lt"/>
              <a:buAutoNum type="alphaLcPeriod"/>
            </a:pPr>
            <a:r>
              <a:rPr lang="zh-CN" altLang="en-US" sz="3200" b="1" dirty="0">
                <a:solidFill>
                  <a:schemeClr val="accent1">
                    <a:lumMod val="75000"/>
                  </a:schemeClr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敌对人的不敬虔</a:t>
            </a:r>
            <a:endParaRPr lang="en-US" altLang="zh-CN" sz="3200" b="1" dirty="0">
              <a:solidFill>
                <a:schemeClr val="accent1">
                  <a:lumMod val="75000"/>
                </a:schemeClr>
              </a:solidFill>
              <a:latin typeface="STXinwei" panose="02010800040101010101" pitchFamily="2" charset="-122"/>
              <a:ea typeface="STXinwei" panose="02010800040101010101" pitchFamily="2" charset="-122"/>
            </a:endParaRPr>
          </a:p>
          <a:p>
            <a:pPr marL="914400" indent="-514350">
              <a:buFont typeface="+mj-lt"/>
              <a:buAutoNum type="alphaLcPeriod"/>
            </a:pPr>
            <a:r>
              <a:rPr lang="zh-CN" altLang="en-US" sz="3200" b="1" dirty="0">
                <a:solidFill>
                  <a:schemeClr val="accent1">
                    <a:lumMod val="75000"/>
                  </a:schemeClr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使人的罪不致无限度扩张</a:t>
            </a:r>
            <a:endParaRPr lang="en-US" altLang="zh-CN" sz="3200" b="1" dirty="0">
              <a:solidFill>
                <a:schemeClr val="accent1">
                  <a:lumMod val="75000"/>
                </a:schemeClr>
              </a:solidFill>
              <a:latin typeface="STXinwei" panose="02010800040101010101" pitchFamily="2" charset="-122"/>
              <a:ea typeface="STXinwei" panose="02010800040101010101" pitchFamily="2" charset="-122"/>
            </a:endParaRPr>
          </a:p>
          <a:p>
            <a:pPr marL="914400" indent="-514350">
              <a:buFont typeface="+mj-lt"/>
              <a:buAutoNum type="alphaLcPeriod"/>
            </a:pPr>
            <a:r>
              <a:rPr lang="zh-CN" altLang="en-US" sz="3200" b="1" dirty="0">
                <a:solidFill>
                  <a:schemeClr val="accent1">
                    <a:lumMod val="75000"/>
                  </a:schemeClr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分散人类</a:t>
            </a:r>
            <a:endParaRPr lang="en-US" sz="3200" b="1" dirty="0">
              <a:solidFill>
                <a:schemeClr val="accent1">
                  <a:lumMod val="75000"/>
                </a:schemeClr>
              </a:solidFill>
              <a:latin typeface="STXinwei" panose="02010800040101010101" pitchFamily="2" charset="-122"/>
              <a:ea typeface="STXinwei" panose="020108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180339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5A4A64-5D99-5AC0-3837-AF1FC9160C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6366" y="609600"/>
            <a:ext cx="8247635" cy="967273"/>
          </a:xfrm>
        </p:spPr>
        <p:txBody>
          <a:bodyPr>
            <a:normAutofit/>
          </a:bodyPr>
          <a:lstStyle/>
          <a:p>
            <a:r>
              <a:rPr lang="zh-CN" altLang="en-US" sz="5400" b="1" dirty="0">
                <a:solidFill>
                  <a:schemeClr val="accent1">
                    <a:lumMod val="75000"/>
                  </a:schemeClr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亚伯拉罕 </a:t>
            </a:r>
            <a:r>
              <a:rPr lang="en-US" altLang="zh-CN" sz="5400" b="1" dirty="0">
                <a:solidFill>
                  <a:schemeClr val="accent1">
                    <a:lumMod val="75000"/>
                  </a:schemeClr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– </a:t>
            </a:r>
            <a:r>
              <a:rPr lang="zh-CN" altLang="en-US" sz="5400" b="1" dirty="0">
                <a:solidFill>
                  <a:schemeClr val="accent1">
                    <a:lumMod val="75000"/>
                  </a:schemeClr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拣选</a:t>
            </a:r>
            <a:endParaRPr lang="en-US" sz="5400" b="1" dirty="0">
              <a:solidFill>
                <a:schemeClr val="accent1">
                  <a:lumMod val="75000"/>
                </a:schemeClr>
              </a:solidFill>
              <a:latin typeface="STXinwei" panose="02010800040101010101" pitchFamily="2" charset="-122"/>
              <a:ea typeface="STXinwei" panose="0201080004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2FA751-7288-0933-327B-D95675D5D6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576873"/>
            <a:ext cx="9651655" cy="4464489"/>
          </a:xfrm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zh-CN" altLang="en-US" sz="3200" b="1" dirty="0">
                <a:solidFill>
                  <a:schemeClr val="accent1">
                    <a:lumMod val="75000"/>
                  </a:schemeClr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与挪亚的被拣选在目的上有什么区别？</a:t>
            </a:r>
            <a:endParaRPr lang="en-US" altLang="zh-CN" sz="3200" b="1" dirty="0">
              <a:solidFill>
                <a:schemeClr val="accent1">
                  <a:lumMod val="75000"/>
                </a:schemeClr>
              </a:solidFill>
              <a:latin typeface="STXinwei" panose="02010800040101010101" pitchFamily="2" charset="-122"/>
              <a:ea typeface="STXinwei" panose="02010800040101010101" pitchFamily="2" charset="-122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zh-CN" altLang="en-US" sz="3200" b="1" dirty="0">
                <a:solidFill>
                  <a:schemeClr val="accent1">
                    <a:lumMod val="75000"/>
                  </a:schemeClr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亚伯拉罕</a:t>
            </a:r>
            <a:r>
              <a:rPr lang="en-US" altLang="zh-CN" sz="3200" b="1" dirty="0">
                <a:solidFill>
                  <a:schemeClr val="accent1">
                    <a:lumMod val="75000"/>
                  </a:schemeClr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/</a:t>
            </a:r>
            <a:r>
              <a:rPr lang="zh-CN" altLang="en-US" sz="3200" b="1" dirty="0">
                <a:solidFill>
                  <a:schemeClr val="accent1">
                    <a:lumMod val="75000"/>
                  </a:schemeClr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以色列民族的被拣选是为了万族得福</a:t>
            </a:r>
            <a:r>
              <a:rPr lang="en-US" altLang="zh-CN" sz="3200" b="1" dirty="0">
                <a:solidFill>
                  <a:schemeClr val="accent1">
                    <a:lumMod val="75000"/>
                  </a:schemeClr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 </a:t>
            </a:r>
            <a:r>
              <a:rPr lang="zh-CN" altLang="en-US" sz="3200" b="1" dirty="0">
                <a:solidFill>
                  <a:schemeClr val="accent1">
                    <a:lumMod val="75000"/>
                  </a:schemeClr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（</a:t>
            </a:r>
            <a:r>
              <a:rPr lang="en-US" altLang="zh-CN" sz="3200" b="1" dirty="0">
                <a:solidFill>
                  <a:schemeClr val="accent1">
                    <a:lumMod val="75000"/>
                  </a:schemeClr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12:3; 26:4; 28:14)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zh-CN" altLang="en-US" sz="3200" b="1" dirty="0">
                <a:solidFill>
                  <a:schemeClr val="accent1">
                    <a:lumMod val="75000"/>
                  </a:schemeClr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与摩西律法后的时代截然不同，列祖（亚</a:t>
            </a:r>
            <a:r>
              <a:rPr lang="en-US" altLang="zh-CN" sz="3200" b="1" dirty="0">
                <a:solidFill>
                  <a:schemeClr val="accent1">
                    <a:lumMod val="75000"/>
                  </a:schemeClr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/</a:t>
            </a:r>
            <a:r>
              <a:rPr lang="zh-CN" altLang="en-US" sz="3200" b="1" dirty="0">
                <a:solidFill>
                  <a:schemeClr val="accent1">
                    <a:lumMod val="75000"/>
                  </a:schemeClr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以</a:t>
            </a:r>
            <a:r>
              <a:rPr lang="en-US" altLang="zh-CN" sz="3200" b="1" dirty="0">
                <a:solidFill>
                  <a:schemeClr val="accent1">
                    <a:lumMod val="75000"/>
                  </a:schemeClr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/</a:t>
            </a:r>
            <a:r>
              <a:rPr lang="zh-CN" altLang="en-US" sz="3200" b="1" dirty="0">
                <a:solidFill>
                  <a:schemeClr val="accent1">
                    <a:lumMod val="75000"/>
                  </a:schemeClr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雅）的被拣选没有很强的‘分别为圣’元素，没有律法没有献祭 没有与外邦人的敌对，甚至没有单单敬拜耶和华的命令</a:t>
            </a:r>
            <a:endParaRPr lang="en-US" altLang="zh-CN" sz="3200" b="1" dirty="0">
              <a:solidFill>
                <a:schemeClr val="accent1">
                  <a:lumMod val="75000"/>
                </a:schemeClr>
              </a:solidFill>
              <a:latin typeface="STXinwei" panose="02010800040101010101" pitchFamily="2" charset="-122"/>
              <a:ea typeface="STXinwei" panose="02010800040101010101" pitchFamily="2" charset="-122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zh-CN" altLang="en-US" sz="3200" b="1" dirty="0">
                <a:solidFill>
                  <a:schemeClr val="accent1">
                    <a:lumMod val="75000"/>
                  </a:schemeClr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神与列祖的关系是建立在应许和恩典上</a:t>
            </a:r>
            <a:endParaRPr lang="en-US" altLang="zh-CN" sz="3200" b="1" dirty="0">
              <a:solidFill>
                <a:schemeClr val="accent1">
                  <a:lumMod val="75000"/>
                </a:schemeClr>
              </a:solidFill>
              <a:latin typeface="STXinwei" panose="02010800040101010101" pitchFamily="2" charset="-122"/>
              <a:ea typeface="STXinwei" panose="020108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468675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5A4A64-5D99-5AC0-3837-AF1FC9160C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6366" y="609600"/>
            <a:ext cx="8247635" cy="967273"/>
          </a:xfrm>
        </p:spPr>
        <p:txBody>
          <a:bodyPr>
            <a:normAutofit/>
          </a:bodyPr>
          <a:lstStyle/>
          <a:p>
            <a:r>
              <a:rPr lang="zh-CN" altLang="en-US" sz="5400" b="1" dirty="0">
                <a:solidFill>
                  <a:schemeClr val="accent1">
                    <a:lumMod val="75000"/>
                  </a:schemeClr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亚伯拉罕 </a:t>
            </a:r>
            <a:r>
              <a:rPr lang="en-US" altLang="zh-CN" sz="5400" b="1" dirty="0">
                <a:solidFill>
                  <a:schemeClr val="accent1">
                    <a:lumMod val="75000"/>
                  </a:schemeClr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– </a:t>
            </a:r>
            <a:r>
              <a:rPr lang="zh-CN" altLang="en-US" sz="5400" b="1" dirty="0">
                <a:solidFill>
                  <a:schemeClr val="accent1">
                    <a:lumMod val="75000"/>
                  </a:schemeClr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应许</a:t>
            </a:r>
            <a:endParaRPr lang="en-US" sz="5400" b="1" dirty="0">
              <a:solidFill>
                <a:schemeClr val="accent1">
                  <a:lumMod val="75000"/>
                </a:schemeClr>
              </a:solidFill>
              <a:latin typeface="STXinwei" panose="02010800040101010101" pitchFamily="2" charset="-122"/>
              <a:ea typeface="STXinwei" panose="0201080004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2FA751-7288-0933-327B-D95675D5D6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576873"/>
            <a:ext cx="9651655" cy="4464489"/>
          </a:xfrm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zh-CN" altLang="en-US" sz="3200" b="1" dirty="0">
                <a:solidFill>
                  <a:schemeClr val="accent1">
                    <a:lumMod val="75000"/>
                  </a:schemeClr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神对列祖几乎没有“我要你做</a:t>
            </a:r>
            <a:r>
              <a:rPr lang="en-US" altLang="zh-CN" sz="3200" b="1" dirty="0">
                <a:solidFill>
                  <a:schemeClr val="accent1">
                    <a:lumMod val="75000"/>
                  </a:schemeClr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...</a:t>
            </a:r>
            <a:r>
              <a:rPr lang="zh-CN" altLang="en-US" sz="3200" b="1" dirty="0">
                <a:solidFill>
                  <a:schemeClr val="accent1">
                    <a:lumMod val="75000"/>
                  </a:schemeClr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”而是“我给你</a:t>
            </a:r>
            <a:r>
              <a:rPr lang="en-US" altLang="zh-CN" sz="3200" b="1" dirty="0">
                <a:solidFill>
                  <a:schemeClr val="accent1">
                    <a:lumMod val="75000"/>
                  </a:schemeClr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...</a:t>
            </a:r>
            <a:r>
              <a:rPr lang="zh-CN" altLang="en-US" sz="3200" b="1" dirty="0">
                <a:solidFill>
                  <a:schemeClr val="accent1">
                    <a:lumMod val="75000"/>
                  </a:schemeClr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”</a:t>
            </a:r>
            <a:endParaRPr lang="en-US" altLang="zh-CN" sz="3200" b="1" dirty="0">
              <a:solidFill>
                <a:schemeClr val="accent1">
                  <a:lumMod val="75000"/>
                </a:schemeClr>
              </a:solidFill>
              <a:latin typeface="STXinwei" panose="02010800040101010101" pitchFamily="2" charset="-122"/>
              <a:ea typeface="STXinwei" panose="02010800040101010101" pitchFamily="2" charset="-122"/>
            </a:endParaRPr>
          </a:p>
          <a:p>
            <a:pPr marL="0" indent="0">
              <a:buNone/>
            </a:pPr>
            <a:r>
              <a:rPr lang="en-US" altLang="zh-CN" sz="3200" b="1" dirty="0">
                <a:solidFill>
                  <a:schemeClr val="accent1">
                    <a:lumMod val="75000"/>
                  </a:schemeClr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	</a:t>
            </a:r>
            <a:r>
              <a:rPr lang="zh-CN" altLang="en-US" sz="3200" b="1" dirty="0">
                <a:solidFill>
                  <a:schemeClr val="accent1">
                    <a:lumMod val="75000"/>
                  </a:schemeClr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（反思：我们读经查经时的重点是什么？）</a:t>
            </a:r>
            <a:endParaRPr lang="en-US" altLang="zh-CN" sz="3200" b="1" dirty="0">
              <a:solidFill>
                <a:schemeClr val="accent1">
                  <a:lumMod val="75000"/>
                </a:schemeClr>
              </a:solidFill>
              <a:latin typeface="STXinwei" panose="02010800040101010101" pitchFamily="2" charset="-122"/>
              <a:ea typeface="STXinwei" panose="02010800040101010101" pitchFamily="2" charset="-122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zh-CN" altLang="en-US" sz="3200" b="1" dirty="0">
                <a:solidFill>
                  <a:schemeClr val="accent1">
                    <a:lumMod val="75000"/>
                  </a:schemeClr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神对列祖的三个应许</a:t>
            </a:r>
            <a:endParaRPr lang="en-US" altLang="zh-CN" sz="3200" b="1" dirty="0">
              <a:solidFill>
                <a:schemeClr val="accent1">
                  <a:lumMod val="75000"/>
                </a:schemeClr>
              </a:solidFill>
              <a:latin typeface="STXinwei" panose="02010800040101010101" pitchFamily="2" charset="-122"/>
              <a:ea typeface="STXinwei" panose="02010800040101010101" pitchFamily="2" charset="-122"/>
            </a:endParaRPr>
          </a:p>
          <a:p>
            <a:pPr marL="914400" indent="-514350">
              <a:buFont typeface="+mj-lt"/>
              <a:buAutoNum type="alphaLcPeriod"/>
            </a:pPr>
            <a:r>
              <a:rPr lang="zh-CN" altLang="en-US" sz="3200" b="1" dirty="0">
                <a:solidFill>
                  <a:schemeClr val="accent1">
                    <a:lumMod val="75000"/>
                  </a:schemeClr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赐你后裔成为大国</a:t>
            </a:r>
            <a:endParaRPr lang="en-US" altLang="zh-CN" sz="3200" b="1" dirty="0">
              <a:solidFill>
                <a:schemeClr val="accent1">
                  <a:lumMod val="75000"/>
                </a:schemeClr>
              </a:solidFill>
              <a:latin typeface="STXinwei" panose="02010800040101010101" pitchFamily="2" charset="-122"/>
              <a:ea typeface="STXinwei" panose="02010800040101010101" pitchFamily="2" charset="-122"/>
            </a:endParaRPr>
          </a:p>
          <a:p>
            <a:pPr marL="914400" indent="-514350">
              <a:buFont typeface="+mj-lt"/>
              <a:buAutoNum type="alphaLcPeriod"/>
            </a:pPr>
            <a:r>
              <a:rPr lang="zh-CN" altLang="en-US" sz="3200" b="1" dirty="0">
                <a:solidFill>
                  <a:schemeClr val="accent1">
                    <a:lumMod val="75000"/>
                  </a:schemeClr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赐你这地成为产业</a:t>
            </a:r>
            <a:endParaRPr lang="en-US" altLang="zh-CN" sz="3200" b="1" dirty="0">
              <a:solidFill>
                <a:schemeClr val="accent1">
                  <a:lumMod val="75000"/>
                </a:schemeClr>
              </a:solidFill>
              <a:latin typeface="STXinwei" panose="02010800040101010101" pitchFamily="2" charset="-122"/>
              <a:ea typeface="STXinwei" panose="02010800040101010101" pitchFamily="2" charset="-122"/>
            </a:endParaRPr>
          </a:p>
          <a:p>
            <a:pPr marL="914400" indent="-514350">
              <a:buFont typeface="+mj-lt"/>
              <a:buAutoNum type="alphaLcPeriod"/>
            </a:pPr>
            <a:r>
              <a:rPr lang="zh-CN" altLang="en-US" sz="3200" b="1" dirty="0">
                <a:solidFill>
                  <a:schemeClr val="accent1">
                    <a:lumMod val="75000"/>
                  </a:schemeClr>
                </a:solidFill>
                <a:latin typeface="STXinwei" panose="02010800040101010101" pitchFamily="2" charset="-122"/>
                <a:ea typeface="STXinwei" panose="02010800040101010101" pitchFamily="2" charset="-122"/>
              </a:rPr>
              <a:t>赐你福分成为他人祝福</a:t>
            </a:r>
            <a:endParaRPr lang="en-US" altLang="zh-CN" sz="3200" b="1" dirty="0">
              <a:solidFill>
                <a:schemeClr val="accent1">
                  <a:lumMod val="75000"/>
                </a:schemeClr>
              </a:solidFill>
              <a:latin typeface="STXinwei" panose="02010800040101010101" pitchFamily="2" charset="-122"/>
              <a:ea typeface="STXinwei" panose="02010800040101010101" pitchFamily="2" charset="-122"/>
            </a:endParaRPr>
          </a:p>
          <a:p>
            <a:pPr marL="55563" indent="0">
              <a:buNone/>
            </a:pPr>
            <a:endParaRPr lang="en-US" altLang="zh-CN" sz="3200" b="1" dirty="0">
              <a:solidFill>
                <a:schemeClr val="accent1">
                  <a:lumMod val="75000"/>
                </a:schemeClr>
              </a:solidFill>
              <a:latin typeface="STXinwei" panose="02010800040101010101" pitchFamily="2" charset="-122"/>
              <a:ea typeface="STXinwei" panose="020108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0508343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2892</TotalTime>
  <Words>522</Words>
  <Application>Microsoft Office PowerPoint</Application>
  <PresentationFormat>Widescreen</PresentationFormat>
  <Paragraphs>36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STXinwei</vt:lpstr>
      <vt:lpstr>Arial</vt:lpstr>
      <vt:lpstr>Courier New</vt:lpstr>
      <vt:lpstr>Trebuchet MS</vt:lpstr>
      <vt:lpstr>Wingdings 3</vt:lpstr>
      <vt:lpstr>Facet</vt:lpstr>
      <vt:lpstr>摩西五经中的救恩启示</vt:lpstr>
      <vt:lpstr>挪亚之约</vt:lpstr>
      <vt:lpstr>挪亚之约</vt:lpstr>
      <vt:lpstr>挪亚和他的三个儿子</vt:lpstr>
      <vt:lpstr>巴别塔</vt:lpstr>
      <vt:lpstr>亚伯拉罕 – 拣选</vt:lpstr>
      <vt:lpstr>亚伯拉罕 – 应许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摩西五经中的救恩启示</dc:title>
  <dc:creator>Tony Jin</dc:creator>
  <cp:lastModifiedBy>Tony Jin</cp:lastModifiedBy>
  <cp:revision>2</cp:revision>
  <dcterms:created xsi:type="dcterms:W3CDTF">2022-06-03T01:47:35Z</dcterms:created>
  <dcterms:modified xsi:type="dcterms:W3CDTF">2022-06-05T02:00:06Z</dcterms:modified>
</cp:coreProperties>
</file>