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73B7-74F2-4068-953E-0EC8FA0329D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AF1B-A359-4617-B6EB-B5BC06F1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86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73B7-74F2-4068-953E-0EC8FA0329D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AF1B-A359-4617-B6EB-B5BC06F1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5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73B7-74F2-4068-953E-0EC8FA0329D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AF1B-A359-4617-B6EB-B5BC06F14B8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5661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73B7-74F2-4068-953E-0EC8FA0329D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AF1B-A359-4617-B6EB-B5BC06F1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96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73B7-74F2-4068-953E-0EC8FA0329D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AF1B-A359-4617-B6EB-B5BC06F14B8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6701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73B7-74F2-4068-953E-0EC8FA0329D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AF1B-A359-4617-B6EB-B5BC06F1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21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73B7-74F2-4068-953E-0EC8FA0329D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AF1B-A359-4617-B6EB-B5BC06F1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77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73B7-74F2-4068-953E-0EC8FA0329D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AF1B-A359-4617-B6EB-B5BC06F1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85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73B7-74F2-4068-953E-0EC8FA0329D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AF1B-A359-4617-B6EB-B5BC06F1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31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73B7-74F2-4068-953E-0EC8FA0329D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AF1B-A359-4617-B6EB-B5BC06F1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3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73B7-74F2-4068-953E-0EC8FA0329D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AF1B-A359-4617-B6EB-B5BC06F1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7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73B7-74F2-4068-953E-0EC8FA0329D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AF1B-A359-4617-B6EB-B5BC06F1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7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73B7-74F2-4068-953E-0EC8FA0329D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AF1B-A359-4617-B6EB-B5BC06F1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1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73B7-74F2-4068-953E-0EC8FA0329D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AF1B-A359-4617-B6EB-B5BC06F1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2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73B7-74F2-4068-953E-0EC8FA0329D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AF1B-A359-4617-B6EB-B5BC06F1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7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73B7-74F2-4068-953E-0EC8FA0329D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2AF1B-A359-4617-B6EB-B5BC06F1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13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773B7-74F2-4068-953E-0EC8FA0329D1}" type="datetimeFigureOut">
              <a:rPr lang="en-US" smtClean="0"/>
              <a:t>5/20/2022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62AF1B-A359-4617-B6EB-B5BC06F14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5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F7397-DD91-5D24-6CCF-290885F0C0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3843" y="1311748"/>
            <a:ext cx="8149490" cy="1096899"/>
          </a:xfrm>
        </p:spPr>
        <p:txBody>
          <a:bodyPr/>
          <a:lstStyle/>
          <a:p>
            <a:pPr algn="ctr"/>
            <a:r>
              <a:rPr lang="zh-CN" altLang="en-US" sz="6000" b="1" dirty="0">
                <a:latin typeface="+mn-ea"/>
                <a:ea typeface="+mn-ea"/>
              </a:rPr>
              <a:t>摩西五经中的救恩启示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09217-C3BB-385B-647E-FA11F39E0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6397" y="2501951"/>
            <a:ext cx="7766936" cy="1220963"/>
          </a:xfrm>
        </p:spPr>
        <p:txBody>
          <a:bodyPr>
            <a:normAutofit/>
          </a:bodyPr>
          <a:lstStyle/>
          <a:p>
            <a:pPr algn="ctr"/>
            <a:r>
              <a:rPr lang="zh-CN" altLang="en-US" sz="5400" b="1" dirty="0">
                <a:solidFill>
                  <a:schemeClr val="accent1"/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第二课 试探 堕落 死亡</a:t>
            </a:r>
            <a:endParaRPr lang="en-US" sz="5400" b="1" dirty="0">
              <a:solidFill>
                <a:schemeClr val="accent1"/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999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113C5-1668-76B6-999D-DDC52A926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062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STXinwei" panose="02010800040101010101" pitchFamily="2" charset="-122"/>
                <a:ea typeface="STXinwei" panose="02010800040101010101" pitchFamily="2" charset="-122"/>
              </a:rPr>
              <a:t>第一课重温</a:t>
            </a:r>
            <a:endParaRPr lang="en-US" sz="4000" b="1" dirty="0"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C021A-E826-5951-86D5-84F8F7F72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791" y="1530220"/>
            <a:ext cx="9451360" cy="451114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chemeClr val="accent1"/>
                </a:solidFill>
                <a:latin typeface="+mn-ea"/>
              </a:rPr>
              <a:t>课程目的是在摩西五经中找寻神的救恩启示</a:t>
            </a:r>
            <a:endParaRPr lang="en-US" altLang="zh-CN" sz="2800" b="1" dirty="0">
              <a:solidFill>
                <a:schemeClr val="accent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chemeClr val="accent1"/>
                </a:solidFill>
                <a:latin typeface="+mn-ea"/>
              </a:rPr>
              <a:t>神的一切创造是好的</a:t>
            </a:r>
            <a:endParaRPr lang="en-US" altLang="zh-CN" sz="2800" b="1" dirty="0">
              <a:solidFill>
                <a:schemeClr val="accent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chemeClr val="accent1"/>
                </a:solidFill>
                <a:latin typeface="+mn-ea"/>
              </a:rPr>
              <a:t>被造的人是要寻求关系</a:t>
            </a:r>
            <a:endParaRPr lang="en-US" altLang="zh-CN" sz="2800" b="1" dirty="0">
              <a:solidFill>
                <a:schemeClr val="accent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chemeClr val="accent1"/>
                </a:solidFill>
                <a:latin typeface="+mn-ea"/>
              </a:rPr>
              <a:t>人与神起初在伊甸园的关系是完美直接的</a:t>
            </a:r>
            <a:endParaRPr lang="en-US" altLang="zh-CN" sz="2800" b="1" dirty="0">
              <a:solidFill>
                <a:schemeClr val="accent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chemeClr val="accent1"/>
                </a:solidFill>
                <a:latin typeface="+mn-ea"/>
              </a:rPr>
              <a:t>生命是从神来的，人需要靠近神才能有生命</a:t>
            </a:r>
            <a:endParaRPr lang="en-US" altLang="zh-CN" sz="2800" b="1" dirty="0">
              <a:solidFill>
                <a:schemeClr val="accent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chemeClr val="accent1"/>
                </a:solidFill>
                <a:latin typeface="+mn-ea"/>
              </a:rPr>
              <a:t>生命树象征永生，是神给人预备的</a:t>
            </a:r>
            <a:endParaRPr lang="en-US" altLang="zh-CN" sz="2800" b="1" dirty="0">
              <a:solidFill>
                <a:schemeClr val="accent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chemeClr val="accent1"/>
                </a:solidFill>
                <a:latin typeface="+mn-ea"/>
              </a:rPr>
              <a:t>不许吃分别善恶树果子是神对人的测试，人是有选择权的</a:t>
            </a:r>
            <a:endParaRPr lang="en-US" sz="2800" b="1" dirty="0">
              <a:solidFill>
                <a:schemeClr val="accent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8517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84E12-A561-9656-13F5-AEB0B14F2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442" y="494522"/>
            <a:ext cx="8499560" cy="867747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latin typeface="+mn-ea"/>
                <a:ea typeface="+mn-ea"/>
              </a:rPr>
              <a:t>试探</a:t>
            </a:r>
            <a:endParaRPr lang="en-US" sz="4400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EE2EC-F35A-6983-EE05-FD546F2EF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265" y="1362269"/>
            <a:ext cx="9927772" cy="482392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chemeClr val="accent1"/>
                </a:solidFill>
              </a:rPr>
              <a:t>分别善恶树的果子是神试验的工具，也是蛇试探的工具</a:t>
            </a:r>
            <a:endParaRPr lang="en-US" altLang="zh-CN" sz="2800" b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chemeClr val="accent1"/>
                </a:solidFill>
              </a:rPr>
              <a:t>试探的核心目的是人对神话语的怀疑和拒绝</a:t>
            </a:r>
            <a:endParaRPr lang="en-US" altLang="zh-CN" sz="2800" b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chemeClr val="accent1"/>
                </a:solidFill>
              </a:rPr>
              <a:t>试探第一回合：看似轻描淡写无辜的提问，看似正确的答案</a:t>
            </a:r>
            <a:endParaRPr lang="en-US" altLang="zh-CN" sz="2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	- </a:t>
            </a:r>
            <a:r>
              <a:rPr lang="zh-CN" altLang="en-US" sz="2800" b="1" dirty="0">
                <a:solidFill>
                  <a:schemeClr val="accent1"/>
                </a:solidFill>
              </a:rPr>
              <a:t>对神的善的怀疑</a:t>
            </a:r>
            <a:endParaRPr lang="en-US" altLang="zh-CN" sz="2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	- </a:t>
            </a:r>
            <a:r>
              <a:rPr lang="zh-CN" altLang="en-US" sz="2800" b="1" dirty="0">
                <a:solidFill>
                  <a:schemeClr val="accent1"/>
                </a:solidFill>
              </a:rPr>
              <a:t>自我意识的形成</a:t>
            </a:r>
            <a:endParaRPr lang="en-US" altLang="zh-CN" sz="2800" b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chemeClr val="accent1"/>
                </a:solidFill>
              </a:rPr>
              <a:t>试探第二回合：直接挑战神话语的真实性，对神意图的控告</a:t>
            </a:r>
            <a:endParaRPr lang="en-US" altLang="zh-CN" sz="2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	- </a:t>
            </a:r>
            <a:r>
              <a:rPr lang="zh-CN" altLang="en-US" sz="2800" b="1" dirty="0">
                <a:solidFill>
                  <a:schemeClr val="accent1"/>
                </a:solidFill>
              </a:rPr>
              <a:t>自我利益成了三观核心</a:t>
            </a:r>
            <a:endParaRPr lang="en-US" altLang="zh-CN" sz="2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</a:rPr>
              <a:t>	- </a:t>
            </a:r>
            <a:r>
              <a:rPr lang="zh-CN" altLang="en-US" sz="2800" b="1" dirty="0">
                <a:solidFill>
                  <a:schemeClr val="accent1"/>
                </a:solidFill>
              </a:rPr>
              <a:t>试探者取代了神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02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391E7-9DF1-8168-7DE4-3EC49F26E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0980"/>
            <a:ext cx="8596668" cy="967273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latin typeface="+mn-ea"/>
                <a:ea typeface="+mn-ea"/>
              </a:rPr>
              <a:t>三个咒诅 和其中的恩典</a:t>
            </a:r>
            <a:endParaRPr lang="en-US" sz="4400" b="1" dirty="0">
              <a:latin typeface="+mn-ea"/>
              <a:ea typeface="+mn-e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FDD2A5-0163-A823-10E6-535ECD95D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192" y="1511559"/>
            <a:ext cx="8788810" cy="452980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chemeClr val="accent1"/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对蛇的咒诅：使蛇和它的后裔与女人的后裔为敌，魔鬼撒旦会最终失败</a:t>
            </a:r>
            <a:endParaRPr lang="en-US" altLang="zh-CN" sz="2800" b="1" dirty="0">
              <a:solidFill>
                <a:schemeClr val="accent1"/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	- </a:t>
            </a:r>
            <a:r>
              <a:rPr lang="zh-CN" altLang="en-US" sz="2800" b="1" dirty="0">
                <a:solidFill>
                  <a:schemeClr val="accent1"/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后裔</a:t>
            </a:r>
            <a:r>
              <a:rPr lang="en-US" altLang="zh-CN" sz="2800" b="1" dirty="0">
                <a:solidFill>
                  <a:schemeClr val="accent1"/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(seed) – individual and collective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	- </a:t>
            </a:r>
            <a:r>
              <a:rPr lang="zh-CN" altLang="en-US" sz="2800" b="1" dirty="0">
                <a:solidFill>
                  <a:schemeClr val="accent1"/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应许胜利</a:t>
            </a:r>
            <a:endParaRPr lang="en-US" altLang="zh-CN" sz="2800" b="1" dirty="0">
              <a:solidFill>
                <a:schemeClr val="accent1"/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	- </a:t>
            </a:r>
            <a:r>
              <a:rPr lang="zh-CN" altLang="en-US" sz="2800" b="1" dirty="0">
                <a:solidFill>
                  <a:schemeClr val="accent1"/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人和试探者的关系</a:t>
            </a:r>
            <a:endParaRPr lang="en-US" altLang="zh-CN" sz="2800" b="1" dirty="0">
              <a:solidFill>
                <a:schemeClr val="accent1"/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chemeClr val="accent1"/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对女人的咒诅：怀胎苦楚，婚姻问题</a:t>
            </a:r>
            <a:endParaRPr lang="en-US" altLang="zh-CN" sz="2800" b="1" dirty="0">
              <a:solidFill>
                <a:schemeClr val="accent1"/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accent1"/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	- </a:t>
            </a:r>
            <a:r>
              <a:rPr lang="zh-CN" altLang="en-US" sz="2800" b="1" dirty="0">
                <a:solidFill>
                  <a:schemeClr val="accent1"/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人类的延续</a:t>
            </a:r>
            <a:endParaRPr lang="en-US" altLang="zh-CN" sz="2800" b="1" dirty="0">
              <a:solidFill>
                <a:schemeClr val="accent1"/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2800" b="1" dirty="0">
                <a:solidFill>
                  <a:schemeClr val="accent1"/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对男人的咒诅：自然界的被咒，终身劳苦</a:t>
            </a:r>
            <a:endParaRPr lang="en-US" altLang="zh-CN" sz="2800" b="1" dirty="0">
              <a:solidFill>
                <a:schemeClr val="accent1"/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sz="2800" b="1" dirty="0">
                <a:solidFill>
                  <a:schemeClr val="accent1"/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	- </a:t>
            </a:r>
            <a:r>
              <a:rPr lang="zh-CN" altLang="en-US" sz="2800" b="1" dirty="0">
                <a:solidFill>
                  <a:schemeClr val="accent1"/>
                </a:solidFill>
                <a:latin typeface="STXinwei" panose="02010800040101010101" pitchFamily="2" charset="-122"/>
                <a:ea typeface="STXinwei" panose="02010800040101010101" pitchFamily="2" charset="-122"/>
              </a:rPr>
              <a:t>得以糊口</a:t>
            </a:r>
            <a:endParaRPr lang="en-US" altLang="zh-CN" sz="2800" b="1" dirty="0">
              <a:solidFill>
                <a:schemeClr val="accent1"/>
              </a:solidFill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3775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0FDD0-FA96-9115-B59C-A0DF39B71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963" y="615822"/>
            <a:ext cx="8596668" cy="839755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latin typeface="STXinwei" panose="02010800040101010101" pitchFamily="2" charset="-122"/>
                <a:ea typeface="STXinwei" panose="02010800040101010101" pitchFamily="2" charset="-122"/>
              </a:rPr>
              <a:t>犯罪堕落的后果</a:t>
            </a:r>
            <a:endParaRPr lang="en-US" sz="4400" b="1" dirty="0">
              <a:latin typeface="STXinwei" panose="02010800040101010101" pitchFamily="2" charset="-122"/>
              <a:ea typeface="STXinwei" panose="0201080004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5108A-2025-0698-F0AC-A6B8F2ECB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531" y="1856791"/>
            <a:ext cx="8807471" cy="41845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1"/>
                </a:solidFill>
              </a:rPr>
              <a:t>扭曲了神和人之间的关系，制造了不能逾越的鸿沟</a:t>
            </a:r>
            <a:endParaRPr lang="en-US" altLang="zh-CN" sz="3200" b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1"/>
                </a:solidFill>
              </a:rPr>
              <a:t>人在神面前感到羞耻害怕</a:t>
            </a:r>
            <a:endParaRPr lang="en-US" altLang="zh-CN" sz="3200" b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1"/>
                </a:solidFill>
              </a:rPr>
              <a:t>被逐出伊甸园</a:t>
            </a:r>
            <a:endParaRPr lang="en-US" altLang="zh-CN" sz="3200" b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1"/>
                </a:solidFill>
              </a:rPr>
              <a:t>靠近神带来生命，远离神带来死亡</a:t>
            </a:r>
            <a:endParaRPr lang="en-US" altLang="zh-CN" sz="3200" b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zh-CN" altLang="en-US" sz="3200" b="1" dirty="0">
                <a:solidFill>
                  <a:schemeClr val="accent1"/>
                </a:solidFill>
              </a:rPr>
              <a:t>出现了救赎的需要，神亲自遮盖了人的羞耻</a:t>
            </a:r>
            <a:endParaRPr lang="en-US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74974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2129</TotalTime>
  <Words>470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华文新魏</vt:lpstr>
      <vt:lpstr>华文新魏</vt:lpstr>
      <vt:lpstr>Arial</vt:lpstr>
      <vt:lpstr>Trebuchet MS</vt:lpstr>
      <vt:lpstr>Wingdings</vt:lpstr>
      <vt:lpstr>Wingdings 3</vt:lpstr>
      <vt:lpstr>Facet</vt:lpstr>
      <vt:lpstr>摩西五经中的救恩启示</vt:lpstr>
      <vt:lpstr>第一课重温</vt:lpstr>
      <vt:lpstr>试探</vt:lpstr>
      <vt:lpstr>三个咒诅 和其中的恩典</vt:lpstr>
      <vt:lpstr>犯罪堕落的后果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摩西五经中的救恩启示</dc:title>
  <dc:creator>Tony Jin</dc:creator>
  <cp:lastModifiedBy>Tony Jin</cp:lastModifiedBy>
  <cp:revision>2</cp:revision>
  <dcterms:created xsi:type="dcterms:W3CDTF">2022-05-21T02:03:39Z</dcterms:created>
  <dcterms:modified xsi:type="dcterms:W3CDTF">2022-05-22T13:33:28Z</dcterms:modified>
</cp:coreProperties>
</file>