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45B4-7B34-46C5-B01C-53F689A2C575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532C2-E1CE-4D07-87F9-B17719B1F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766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45B4-7B34-46C5-B01C-53F689A2C575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532C2-E1CE-4D07-87F9-B17719B1F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547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45B4-7B34-46C5-B01C-53F689A2C575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532C2-E1CE-4D07-87F9-B17719B1FE55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3426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45B4-7B34-46C5-B01C-53F689A2C575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532C2-E1CE-4D07-87F9-B17719B1F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5943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45B4-7B34-46C5-B01C-53F689A2C575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532C2-E1CE-4D07-87F9-B17719B1FE5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67120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45B4-7B34-46C5-B01C-53F689A2C575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532C2-E1CE-4D07-87F9-B17719B1F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7922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45B4-7B34-46C5-B01C-53F689A2C575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532C2-E1CE-4D07-87F9-B17719B1F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6286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45B4-7B34-46C5-B01C-53F689A2C575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532C2-E1CE-4D07-87F9-B17719B1F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120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45B4-7B34-46C5-B01C-53F689A2C575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532C2-E1CE-4D07-87F9-B17719B1F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553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45B4-7B34-46C5-B01C-53F689A2C575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532C2-E1CE-4D07-87F9-B17719B1F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625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45B4-7B34-46C5-B01C-53F689A2C575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532C2-E1CE-4D07-87F9-B17719B1F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099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45B4-7B34-46C5-B01C-53F689A2C575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532C2-E1CE-4D07-87F9-B17719B1F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09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45B4-7B34-46C5-B01C-53F689A2C575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532C2-E1CE-4D07-87F9-B17719B1F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811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45B4-7B34-46C5-B01C-53F689A2C575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532C2-E1CE-4D07-87F9-B17719B1F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95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45B4-7B34-46C5-B01C-53F689A2C575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532C2-E1CE-4D07-87F9-B17719B1F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445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945B4-7B34-46C5-B01C-53F689A2C575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532C2-E1CE-4D07-87F9-B17719B1F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566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945B4-7B34-46C5-B01C-53F689A2C575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04532C2-E1CE-4D07-87F9-B17719B1F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416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A2EF0-ACC3-2C6F-F204-DCA58E3F97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4470" y="1338391"/>
            <a:ext cx="8178109" cy="1096899"/>
          </a:xfrm>
        </p:spPr>
        <p:txBody>
          <a:bodyPr/>
          <a:lstStyle/>
          <a:p>
            <a:pPr algn="ctr"/>
            <a:r>
              <a:rPr lang="zh-CN" altLang="en-US" sz="6000" b="1" dirty="0">
                <a:solidFill>
                  <a:schemeClr val="accent2"/>
                </a:solidFill>
                <a:latin typeface="+mn-ea"/>
                <a:ea typeface="+mn-ea"/>
              </a:rPr>
              <a:t>摩西五经中的救恩启示</a:t>
            </a:r>
            <a:endParaRPr lang="en-US" sz="6000" b="1" dirty="0">
              <a:solidFill>
                <a:schemeClr val="accent2"/>
              </a:solidFill>
              <a:latin typeface="+mn-ea"/>
              <a:ea typeface="+mn-ea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8DD330-7AF5-6B19-C9DE-44ED797B3C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9703" y="2557935"/>
            <a:ext cx="7832875" cy="1096899"/>
          </a:xfrm>
        </p:spPr>
        <p:txBody>
          <a:bodyPr>
            <a:normAutofit/>
          </a:bodyPr>
          <a:lstStyle/>
          <a:p>
            <a:pPr algn="ctr"/>
            <a:r>
              <a:rPr lang="zh-CN" altLang="en-US" sz="5400" b="1" dirty="0">
                <a:solidFill>
                  <a:schemeClr val="accent2"/>
                </a:solidFill>
                <a:latin typeface="+mn-ea"/>
              </a:rPr>
              <a:t>第一课 创造 </a:t>
            </a:r>
            <a:r>
              <a:rPr lang="en-US" altLang="zh-CN" sz="5400" b="1" dirty="0">
                <a:solidFill>
                  <a:schemeClr val="accent2"/>
                </a:solidFill>
                <a:latin typeface="+mn-ea"/>
              </a:rPr>
              <a:t>/ </a:t>
            </a:r>
            <a:r>
              <a:rPr lang="zh-CN" altLang="en-US" sz="5400" b="1" dirty="0">
                <a:solidFill>
                  <a:schemeClr val="accent2"/>
                </a:solidFill>
                <a:latin typeface="+mn-ea"/>
              </a:rPr>
              <a:t>伊甸园</a:t>
            </a:r>
            <a:endParaRPr lang="en-US" sz="5400" b="1" dirty="0">
              <a:solidFill>
                <a:schemeClr val="accent2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23209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F125E-1101-DCBC-A639-0DF2F8A75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1"/>
            <a:ext cx="9119809" cy="883298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accent2"/>
                </a:solidFill>
                <a:latin typeface="+mn-ea"/>
                <a:ea typeface="+mn-ea"/>
              </a:rPr>
              <a:t>伊甸园 </a:t>
            </a:r>
            <a:r>
              <a:rPr lang="en-US" altLang="zh-CN" sz="4800" b="1" dirty="0">
                <a:solidFill>
                  <a:schemeClr val="accent2"/>
                </a:solidFill>
                <a:latin typeface="+mn-ea"/>
                <a:ea typeface="+mn-ea"/>
              </a:rPr>
              <a:t>– </a:t>
            </a:r>
            <a:r>
              <a:rPr lang="en-US" sz="4000" b="1" dirty="0">
                <a:solidFill>
                  <a:schemeClr val="accent2"/>
                </a:solidFill>
                <a:latin typeface="Lucida Calligraphy" panose="03010101010101010101" pitchFamily="66" charset="0"/>
              </a:rPr>
              <a:t>Probation </a:t>
            </a:r>
            <a:r>
              <a:rPr lang="zh-CN" altLang="en-US" sz="4000" b="1" dirty="0">
                <a:solidFill>
                  <a:schemeClr val="accent2"/>
                </a:solidFill>
                <a:latin typeface="Lucida Calligraphy" panose="03010101010101010101" pitchFamily="66" charset="0"/>
              </a:rPr>
              <a:t>（</a:t>
            </a:r>
            <a:r>
              <a:rPr lang="zh-CN" altLang="en-US" sz="4000" b="1" dirty="0">
                <a:solidFill>
                  <a:schemeClr val="accent2"/>
                </a:solidFill>
                <a:latin typeface="+mn-ea"/>
                <a:ea typeface="+mn-ea"/>
              </a:rPr>
              <a:t>分别善恶树</a:t>
            </a:r>
            <a:r>
              <a:rPr lang="zh-CN" altLang="en-US" sz="4000" b="1" dirty="0">
                <a:solidFill>
                  <a:schemeClr val="accent2"/>
                </a:solidFill>
                <a:latin typeface="Lucida Calligraphy" panose="03010101010101010101" pitchFamily="66" charset="0"/>
              </a:rPr>
              <a:t>）</a:t>
            </a:r>
            <a:endParaRPr lang="en-US" sz="4800" b="1" dirty="0">
              <a:solidFill>
                <a:schemeClr val="accent2"/>
              </a:solidFill>
              <a:latin typeface="+mn-ea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9B937-1EA9-F2C0-9115-D41E09C49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623527"/>
            <a:ext cx="9343745" cy="441783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zh-CN" altLang="en-US" sz="2800" b="1" dirty="0">
                <a:solidFill>
                  <a:schemeClr val="accent2"/>
                </a:solidFill>
              </a:rPr>
              <a:t>这个</a:t>
            </a:r>
            <a:r>
              <a:rPr lang="en-US" altLang="zh-CN" sz="2800" b="1" dirty="0">
                <a:solidFill>
                  <a:schemeClr val="accent2"/>
                </a:solidFill>
                <a:latin typeface="Lucida Calligraphy" panose="03010101010101010101" pitchFamily="66" charset="0"/>
              </a:rPr>
              <a:t>probation</a:t>
            </a:r>
            <a:r>
              <a:rPr lang="zh-CN" altLang="en-US" sz="2800" b="1" dirty="0">
                <a:solidFill>
                  <a:schemeClr val="accent2"/>
                </a:solidFill>
              </a:rPr>
              <a:t>的关键点是测试人所做的选择是否百分百为着神的缘故</a:t>
            </a:r>
            <a:endParaRPr lang="en-US" altLang="zh-CN" sz="2800" b="1" dirty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3200" b="1" dirty="0">
                <a:solidFill>
                  <a:schemeClr val="accent2"/>
                </a:solidFill>
              </a:rPr>
              <a:t>目的是提升人从自我道德倾向到对神完全的依赖</a:t>
            </a:r>
            <a:endParaRPr lang="en-US" altLang="zh-CN" sz="3200" b="1" dirty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3200" b="1" dirty="0">
                <a:solidFill>
                  <a:schemeClr val="accent2"/>
                </a:solidFill>
              </a:rPr>
              <a:t>人如果通过这个</a:t>
            </a:r>
            <a:r>
              <a:rPr lang="en-US" altLang="zh-CN" sz="3200" b="1" dirty="0">
                <a:solidFill>
                  <a:schemeClr val="accent2"/>
                </a:solidFill>
                <a:latin typeface="Lucida Calligraphy" panose="03010101010101010101" pitchFamily="66" charset="0"/>
              </a:rPr>
              <a:t>probation</a:t>
            </a:r>
            <a:r>
              <a:rPr lang="zh-CN" altLang="en-US" sz="3200" b="1" dirty="0">
                <a:solidFill>
                  <a:schemeClr val="accent2"/>
                </a:solidFill>
              </a:rPr>
              <a:t>就能得到生命树的果子</a:t>
            </a:r>
            <a:endParaRPr lang="en-US" altLang="zh-CN" sz="3200" b="1" dirty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3200" b="1" dirty="0">
                <a:solidFill>
                  <a:schemeClr val="accent2"/>
                </a:solidFill>
              </a:rPr>
              <a:t>神与人之间的第一个约是‘行为之约’</a:t>
            </a:r>
            <a:endParaRPr lang="en-US" altLang="zh-CN" sz="3200" b="1" dirty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altLang="zh-CN" sz="3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941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9336C-462F-4DA3-A185-BD8AC9407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63894"/>
            <a:ext cx="8951858" cy="989045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accent2"/>
                </a:solidFill>
                <a:latin typeface="+mn-ea"/>
                <a:ea typeface="+mn-ea"/>
              </a:rPr>
              <a:t>圣经要我们知道什么？</a:t>
            </a:r>
            <a:endParaRPr lang="en-US" sz="4800" b="1" dirty="0">
              <a:solidFill>
                <a:schemeClr val="accent2"/>
              </a:solidFill>
              <a:latin typeface="+mn-ea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A69AE-027E-E1BE-429B-AD27188EE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48882"/>
            <a:ext cx="8951858" cy="4492481"/>
          </a:xfrm>
        </p:spPr>
        <p:txBody>
          <a:bodyPr>
            <a:normAutofit lnSpcReduction="10000"/>
          </a:bodyPr>
          <a:lstStyle/>
          <a:p>
            <a:r>
              <a:rPr lang="zh-CN" altLang="en-US" sz="3200" b="1" dirty="0">
                <a:solidFill>
                  <a:schemeClr val="accent2"/>
                </a:solidFill>
              </a:rPr>
              <a:t>我们容易重视的点</a:t>
            </a:r>
            <a:endParaRPr lang="en-US" altLang="zh-CN" sz="3200" b="1" dirty="0">
              <a:solidFill>
                <a:schemeClr val="accent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sz="3200" b="1" dirty="0">
                <a:solidFill>
                  <a:schemeClr val="accent2"/>
                </a:solidFill>
              </a:rPr>
              <a:t>圣经告诉我们发生了什么？</a:t>
            </a:r>
            <a:endParaRPr lang="en-US" altLang="zh-CN" sz="3200" b="1" dirty="0">
              <a:solidFill>
                <a:schemeClr val="accent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sz="3200" b="1" dirty="0">
                <a:solidFill>
                  <a:schemeClr val="accent2"/>
                </a:solidFill>
              </a:rPr>
              <a:t>圣经告诉我们神要我们做什么？</a:t>
            </a:r>
            <a:endParaRPr lang="en-US" altLang="zh-CN" sz="3200" b="1" dirty="0">
              <a:solidFill>
                <a:schemeClr val="accent2"/>
              </a:solidFill>
            </a:endParaRPr>
          </a:p>
          <a:p>
            <a:r>
              <a:rPr lang="zh-CN" altLang="en-US" sz="3200" b="1" dirty="0">
                <a:solidFill>
                  <a:schemeClr val="accent2"/>
                </a:solidFill>
              </a:rPr>
              <a:t>我们容易忽视的点</a:t>
            </a:r>
            <a:endParaRPr lang="en-US" altLang="zh-CN" sz="3200" b="1" dirty="0">
              <a:solidFill>
                <a:schemeClr val="accent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sz="3200" b="1" dirty="0">
                <a:solidFill>
                  <a:schemeClr val="accent2"/>
                </a:solidFill>
              </a:rPr>
              <a:t>圣经告诉我们神是谁，神做了什么，神的心意是什么</a:t>
            </a:r>
            <a:r>
              <a:rPr lang="zh-CN" altLang="en-US" sz="2800" b="1" dirty="0">
                <a:solidFill>
                  <a:schemeClr val="accent2"/>
                </a:solidFill>
              </a:rPr>
              <a:t>？</a:t>
            </a:r>
            <a:endParaRPr lang="en-US" sz="28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altLang="zh-CN" sz="3200" b="1" dirty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zh-CN" altLang="en-US" sz="3200" b="1" dirty="0">
                <a:solidFill>
                  <a:schemeClr val="accent2"/>
                </a:solidFill>
              </a:rPr>
              <a:t>这课主题：从摩西五经中寻找神救赎的故事</a:t>
            </a:r>
            <a:endParaRPr lang="en-US" altLang="zh-CN" sz="3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594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D02BF-E234-902D-F71B-783F0EAB7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01959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accent2"/>
                </a:solidFill>
                <a:latin typeface="+mn-ea"/>
                <a:ea typeface="+mn-ea"/>
              </a:rPr>
              <a:t>神的创造</a:t>
            </a:r>
            <a:endParaRPr lang="en-US" sz="4800" b="1" dirty="0">
              <a:solidFill>
                <a:schemeClr val="accent2"/>
              </a:solidFill>
              <a:latin typeface="+mn-ea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6F23F-6EEF-250B-1FA7-E62907718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623527"/>
            <a:ext cx="8849221" cy="441783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zh-CN" altLang="en-US" sz="3200" b="1" dirty="0">
                <a:solidFill>
                  <a:schemeClr val="accent2"/>
                </a:solidFill>
              </a:rPr>
              <a:t>神是创造者，神是灵</a:t>
            </a:r>
            <a:endParaRPr lang="en-US" altLang="zh-CN" sz="3200" b="1" dirty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3200" b="1" dirty="0">
                <a:solidFill>
                  <a:schemeClr val="accent2"/>
                </a:solidFill>
              </a:rPr>
              <a:t>神在创造中的秩序性</a:t>
            </a:r>
            <a:endParaRPr lang="en-US" altLang="zh-CN" sz="3200" b="1" dirty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3200" b="1" dirty="0">
                <a:solidFill>
                  <a:schemeClr val="accent2"/>
                </a:solidFill>
              </a:rPr>
              <a:t>‘分别’在创造中的主要性</a:t>
            </a:r>
            <a:endParaRPr lang="en-US" altLang="zh-CN" sz="3200" b="1" dirty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3200" b="1" dirty="0">
                <a:solidFill>
                  <a:schemeClr val="accent2"/>
                </a:solidFill>
              </a:rPr>
              <a:t>人的被造</a:t>
            </a:r>
            <a:r>
              <a:rPr lang="en-US" altLang="zh-CN" sz="3200" b="1" dirty="0">
                <a:solidFill>
                  <a:schemeClr val="accent2"/>
                </a:solidFill>
              </a:rPr>
              <a:t>: </a:t>
            </a:r>
            <a:r>
              <a:rPr lang="zh-CN" altLang="en-US" sz="3200" b="1" dirty="0">
                <a:solidFill>
                  <a:schemeClr val="accent2"/>
                </a:solidFill>
              </a:rPr>
              <a:t>照着神的形象；与他的最初目的</a:t>
            </a:r>
            <a:endParaRPr lang="en-US" altLang="zh-CN" sz="3200" b="1" dirty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3200" b="1" dirty="0">
                <a:solidFill>
                  <a:schemeClr val="accent2"/>
                </a:solidFill>
              </a:rPr>
              <a:t>“神看着是好的”</a:t>
            </a:r>
            <a:endParaRPr lang="en-US" altLang="zh-CN" sz="3200" b="1" dirty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3200" b="1" dirty="0">
                <a:solidFill>
                  <a:schemeClr val="accent2"/>
                </a:solidFill>
              </a:rPr>
              <a:t>女人的被造，‘关系’的基础性和重要性</a:t>
            </a:r>
            <a:endParaRPr lang="en-US" sz="3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073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3B66E-AC1B-DB6F-ABA0-4C1356198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04596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accent2"/>
                </a:solidFill>
                <a:latin typeface="+mn-ea"/>
                <a:ea typeface="+mn-ea"/>
              </a:rPr>
              <a:t>伊甸园</a:t>
            </a:r>
            <a:endParaRPr lang="en-US" sz="4800" b="1" dirty="0">
              <a:solidFill>
                <a:schemeClr val="accent2"/>
              </a:solidFill>
              <a:latin typeface="+mn-ea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3E8C9-481A-1D88-F45A-8A842AACB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8841"/>
            <a:ext cx="8596668" cy="435252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zh-CN" altLang="en-US" sz="3200" b="1" dirty="0">
                <a:solidFill>
                  <a:schemeClr val="accent2"/>
                </a:solidFill>
              </a:rPr>
              <a:t>神与人之间的关系是怎样的？</a:t>
            </a:r>
            <a:endParaRPr lang="en-US" altLang="zh-CN" sz="3200" b="1" dirty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3200" b="1" dirty="0">
                <a:solidFill>
                  <a:schemeClr val="accent2"/>
                </a:solidFill>
              </a:rPr>
              <a:t>人（亚当夏娃）是完全人吗？如果是，怎么还会犯罪？如果不是，神创造的人难道有瑕疵吗？</a:t>
            </a:r>
            <a:endParaRPr lang="en-US" altLang="zh-CN" sz="3200" b="1" dirty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3200" b="1" dirty="0">
                <a:solidFill>
                  <a:schemeClr val="accent2"/>
                </a:solidFill>
              </a:rPr>
              <a:t>人如果已经是完全人，是否仍有进步空间？人在伊甸园所享受的善与福有没有可能失去？</a:t>
            </a:r>
            <a:endParaRPr lang="en-US" altLang="zh-CN" sz="3200" b="1" dirty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3200" b="1" dirty="0">
                <a:solidFill>
                  <a:schemeClr val="accent2"/>
                </a:solidFill>
              </a:rPr>
              <a:t>神不许人吃分别善恶树的果子的真正目的是什么</a:t>
            </a:r>
            <a:r>
              <a:rPr lang="en-US" altLang="zh-CN" sz="3200" b="1" dirty="0">
                <a:solidFill>
                  <a:schemeClr val="accent2"/>
                </a:solidFill>
              </a:rPr>
              <a:t>?</a:t>
            </a:r>
            <a:endParaRPr lang="en-US" sz="3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817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3B66E-AC1B-DB6F-ABA0-4C1356198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04596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accent2"/>
                </a:solidFill>
                <a:latin typeface="+mn-ea"/>
                <a:ea typeface="+mn-ea"/>
              </a:rPr>
              <a:t>伊甸园</a:t>
            </a:r>
            <a:endParaRPr lang="en-US" sz="4800" b="1" dirty="0">
              <a:solidFill>
                <a:schemeClr val="accent2"/>
              </a:solidFill>
              <a:latin typeface="+mn-ea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3E8C9-481A-1D88-F45A-8A842AACB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8841"/>
            <a:ext cx="8596668" cy="435252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zh-CN" altLang="en-US" sz="3200" b="1" dirty="0">
                <a:solidFill>
                  <a:schemeClr val="accent2"/>
                </a:solidFill>
              </a:rPr>
              <a:t>神与人没有阻隔的直接沟通</a:t>
            </a:r>
            <a:endParaRPr lang="en-US" altLang="zh-CN" sz="3200" b="1" dirty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3200" b="1" dirty="0">
                <a:solidFill>
                  <a:schemeClr val="accent2"/>
                </a:solidFill>
              </a:rPr>
              <a:t>没有惧怕彼此信任的友谊</a:t>
            </a:r>
            <a:endParaRPr lang="en-US" altLang="zh-CN" sz="3200" b="1" dirty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3200" b="1" dirty="0">
                <a:solidFill>
                  <a:schemeClr val="accent2"/>
                </a:solidFill>
              </a:rPr>
              <a:t>被造的人是完美的，但有上升空间，到一个不会犯罪，不会失去福气，有永远生命的层面</a:t>
            </a:r>
            <a:endParaRPr lang="en-US" altLang="zh-CN" sz="3200" b="1" dirty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3200" b="1" dirty="0">
                <a:solidFill>
                  <a:schemeClr val="accent2"/>
                </a:solidFill>
              </a:rPr>
              <a:t>试想一个公司的试用期是什么概念？</a:t>
            </a:r>
            <a:endParaRPr lang="en-US" sz="3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110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3B66E-AC1B-DB6F-ABA0-4C1356198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04596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accent2"/>
                </a:solidFill>
                <a:latin typeface="+mn-ea"/>
                <a:ea typeface="+mn-ea"/>
              </a:rPr>
              <a:t>伊甸园</a:t>
            </a:r>
            <a:endParaRPr lang="en-US" sz="4800" b="1" dirty="0">
              <a:solidFill>
                <a:schemeClr val="accent2"/>
              </a:solidFill>
              <a:latin typeface="+mn-ea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3E8C9-481A-1D88-F45A-8A842AACB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8841"/>
            <a:ext cx="8596668" cy="435252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zh-CN" altLang="en-US" sz="3200" b="1" dirty="0">
                <a:solidFill>
                  <a:schemeClr val="accent2"/>
                </a:solidFill>
              </a:rPr>
              <a:t>神通过伊甸园给人的四个最早启示</a:t>
            </a:r>
            <a:endParaRPr lang="en-US" altLang="zh-CN" sz="3200" b="1" dirty="0">
              <a:solidFill>
                <a:schemeClr val="accent2"/>
              </a:solidFill>
            </a:endParaRPr>
          </a:p>
          <a:p>
            <a:pPr marL="914400" indent="-514350">
              <a:buFont typeface="+mj-lt"/>
              <a:buAutoNum type="arabicParenR"/>
            </a:pPr>
            <a:r>
              <a:rPr lang="zh-CN" altLang="en-US" sz="3200" b="1" dirty="0">
                <a:solidFill>
                  <a:schemeClr val="accent2"/>
                </a:solidFill>
              </a:rPr>
              <a:t>生命 （生命树）</a:t>
            </a:r>
            <a:endParaRPr lang="en-US" altLang="zh-CN" sz="3200" b="1" dirty="0">
              <a:solidFill>
                <a:schemeClr val="accent2"/>
              </a:solidFill>
            </a:endParaRPr>
          </a:p>
          <a:p>
            <a:pPr marL="914400" indent="-514350">
              <a:buFont typeface="+mj-lt"/>
              <a:buAutoNum type="arabicParenR"/>
            </a:pPr>
            <a:r>
              <a:rPr lang="en-US" sz="3200" b="1" dirty="0">
                <a:solidFill>
                  <a:schemeClr val="accent2"/>
                </a:solidFill>
                <a:latin typeface="Lucida Calligraphy" panose="03010101010101010101" pitchFamily="66" charset="0"/>
              </a:rPr>
              <a:t>Probation</a:t>
            </a:r>
            <a:r>
              <a:rPr lang="en-US" sz="3200" b="1" dirty="0">
                <a:solidFill>
                  <a:schemeClr val="accent2"/>
                </a:solidFill>
              </a:rPr>
              <a:t> </a:t>
            </a:r>
            <a:r>
              <a:rPr lang="zh-CN" altLang="en-US" sz="3200" b="1" dirty="0">
                <a:solidFill>
                  <a:schemeClr val="accent2"/>
                </a:solidFill>
              </a:rPr>
              <a:t>（分别善恶树）</a:t>
            </a:r>
            <a:endParaRPr lang="en-US" altLang="zh-CN" sz="3200" b="1" dirty="0">
              <a:solidFill>
                <a:schemeClr val="accent2"/>
              </a:solidFill>
            </a:endParaRPr>
          </a:p>
          <a:p>
            <a:pPr marL="914400" indent="-514350">
              <a:buFont typeface="+mj-lt"/>
              <a:buAutoNum type="arabicParenR"/>
            </a:pPr>
            <a:r>
              <a:rPr lang="zh-CN" altLang="en-US" sz="3200" b="1" dirty="0">
                <a:solidFill>
                  <a:schemeClr val="accent2"/>
                </a:solidFill>
              </a:rPr>
              <a:t>试探</a:t>
            </a:r>
            <a:r>
              <a:rPr lang="en-US" altLang="zh-CN" sz="3200" b="1" dirty="0">
                <a:solidFill>
                  <a:schemeClr val="accent2"/>
                </a:solidFill>
              </a:rPr>
              <a:t>/</a:t>
            </a:r>
            <a:r>
              <a:rPr lang="zh-CN" altLang="en-US" sz="3200" b="1" dirty="0">
                <a:solidFill>
                  <a:schemeClr val="accent2"/>
                </a:solidFill>
              </a:rPr>
              <a:t>罪 （蛇）</a:t>
            </a:r>
            <a:endParaRPr lang="en-US" altLang="zh-CN" sz="3200" b="1" dirty="0">
              <a:solidFill>
                <a:schemeClr val="accent2"/>
              </a:solidFill>
            </a:endParaRPr>
          </a:p>
          <a:p>
            <a:pPr marL="914400" indent="-514350">
              <a:buFont typeface="+mj-lt"/>
              <a:buAutoNum type="arabicParenR"/>
            </a:pPr>
            <a:r>
              <a:rPr lang="zh-CN" altLang="en-US" sz="3200" b="1" dirty="0">
                <a:solidFill>
                  <a:schemeClr val="accent2"/>
                </a:solidFill>
              </a:rPr>
              <a:t>死亡 （归于尘土）</a:t>
            </a:r>
            <a:endParaRPr lang="en-US" sz="3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598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F125E-1101-DCBC-A639-0DF2F8A75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883298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accent2"/>
                </a:solidFill>
                <a:latin typeface="+mn-ea"/>
                <a:ea typeface="+mn-ea"/>
              </a:rPr>
              <a:t>伊甸园 </a:t>
            </a:r>
            <a:r>
              <a:rPr lang="en-US" altLang="zh-CN" sz="4800" b="1" dirty="0">
                <a:solidFill>
                  <a:schemeClr val="accent2"/>
                </a:solidFill>
                <a:latin typeface="+mn-ea"/>
                <a:ea typeface="+mn-ea"/>
              </a:rPr>
              <a:t>- </a:t>
            </a:r>
            <a:r>
              <a:rPr lang="zh-CN" altLang="en-US" sz="4800" b="1" dirty="0">
                <a:solidFill>
                  <a:schemeClr val="accent2"/>
                </a:solidFill>
                <a:latin typeface="+mn-ea"/>
                <a:ea typeface="+mn-ea"/>
              </a:rPr>
              <a:t>生命</a:t>
            </a:r>
            <a:endParaRPr lang="en-US" sz="4800" b="1" dirty="0">
              <a:solidFill>
                <a:schemeClr val="accent2"/>
              </a:solidFill>
              <a:latin typeface="+mn-ea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9B937-1EA9-F2C0-9115-D41E09C49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623527"/>
            <a:ext cx="8877213" cy="441783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zh-CN" altLang="en-US" sz="3200" b="1" dirty="0">
                <a:solidFill>
                  <a:schemeClr val="accent2"/>
                </a:solidFill>
              </a:rPr>
              <a:t>伊甸园是神接纳人进入与神相交（</a:t>
            </a:r>
            <a:r>
              <a:rPr lang="en-US" altLang="zh-CN" sz="3200" b="1" dirty="0">
                <a:solidFill>
                  <a:schemeClr val="accent2"/>
                </a:solidFill>
                <a:latin typeface="Lucida Calligraphy" panose="03010101010101010101" pitchFamily="66" charset="0"/>
              </a:rPr>
              <a:t>fellowship</a:t>
            </a:r>
            <a:r>
              <a:rPr lang="en-US" altLang="zh-CN" sz="3200" b="1" dirty="0">
                <a:solidFill>
                  <a:schemeClr val="accent2"/>
                </a:solidFill>
              </a:rPr>
              <a:t>)</a:t>
            </a:r>
            <a:r>
              <a:rPr lang="zh-CN" altLang="en-US" sz="3200" b="1" dirty="0">
                <a:solidFill>
                  <a:schemeClr val="accent2"/>
                </a:solidFill>
              </a:rPr>
              <a:t>的所在</a:t>
            </a:r>
            <a:endParaRPr lang="en-US" altLang="zh-CN" sz="3200" b="1" dirty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3200" b="1" dirty="0">
                <a:solidFill>
                  <a:schemeClr val="accent2"/>
                </a:solidFill>
              </a:rPr>
              <a:t>生命从神而来，人必须靠近神才能有生命</a:t>
            </a:r>
            <a:endParaRPr lang="en-US" altLang="zh-CN" sz="3200" b="1" dirty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3200" b="1" dirty="0">
                <a:solidFill>
                  <a:schemeClr val="accent2"/>
                </a:solidFill>
              </a:rPr>
              <a:t>生命树的果子象征真正的永生，得到的唯一途径是胜过试探，完全顺服</a:t>
            </a:r>
            <a:endParaRPr lang="en-US" altLang="zh-CN" sz="3200" b="1" dirty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3200" b="1" dirty="0">
                <a:solidFill>
                  <a:schemeClr val="accent2"/>
                </a:solidFill>
              </a:rPr>
              <a:t>人若在犯罪后企图得到生命树果子，是妄想偷取与自己身份不符的表现 （创</a:t>
            </a:r>
            <a:r>
              <a:rPr lang="en-US" altLang="zh-CN" sz="3200" b="1" dirty="0">
                <a:solidFill>
                  <a:schemeClr val="accent2"/>
                </a:solidFill>
              </a:rPr>
              <a:t>3</a:t>
            </a:r>
            <a:r>
              <a:rPr lang="zh-CN" altLang="en-US" sz="3200" b="1" dirty="0">
                <a:solidFill>
                  <a:schemeClr val="accent2"/>
                </a:solidFill>
              </a:rPr>
              <a:t>：</a:t>
            </a:r>
            <a:r>
              <a:rPr lang="en-US" altLang="zh-CN" sz="3200" b="1" dirty="0">
                <a:solidFill>
                  <a:schemeClr val="accent2"/>
                </a:solidFill>
              </a:rPr>
              <a:t>22</a:t>
            </a:r>
            <a:r>
              <a:rPr lang="zh-CN" altLang="en-US" sz="3200" b="1" dirty="0">
                <a:solidFill>
                  <a:schemeClr val="accent2"/>
                </a:solidFill>
              </a:rPr>
              <a:t>）</a:t>
            </a:r>
            <a:endParaRPr lang="en-US" sz="3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39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F125E-1101-DCBC-A639-0DF2F8A75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1"/>
            <a:ext cx="9119809" cy="883298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accent2"/>
                </a:solidFill>
                <a:latin typeface="+mn-ea"/>
                <a:ea typeface="+mn-ea"/>
              </a:rPr>
              <a:t>伊甸园 </a:t>
            </a:r>
            <a:r>
              <a:rPr lang="en-US" altLang="zh-CN" sz="4800" b="1" dirty="0">
                <a:solidFill>
                  <a:schemeClr val="accent2"/>
                </a:solidFill>
                <a:latin typeface="+mn-ea"/>
                <a:ea typeface="+mn-ea"/>
              </a:rPr>
              <a:t>– </a:t>
            </a:r>
            <a:r>
              <a:rPr lang="en-US" sz="4000" b="1" dirty="0">
                <a:solidFill>
                  <a:schemeClr val="accent2"/>
                </a:solidFill>
                <a:latin typeface="Lucida Calligraphy" panose="03010101010101010101" pitchFamily="66" charset="0"/>
              </a:rPr>
              <a:t>Probation </a:t>
            </a:r>
            <a:r>
              <a:rPr lang="zh-CN" altLang="en-US" sz="4000" b="1" dirty="0">
                <a:solidFill>
                  <a:schemeClr val="accent2"/>
                </a:solidFill>
                <a:latin typeface="Lucida Calligraphy" panose="03010101010101010101" pitchFamily="66" charset="0"/>
              </a:rPr>
              <a:t>（</a:t>
            </a:r>
            <a:r>
              <a:rPr lang="zh-CN" altLang="en-US" sz="4000" b="1" dirty="0">
                <a:solidFill>
                  <a:schemeClr val="accent2"/>
                </a:solidFill>
                <a:latin typeface="+mn-ea"/>
                <a:ea typeface="+mn-ea"/>
              </a:rPr>
              <a:t>分别善恶树</a:t>
            </a:r>
            <a:r>
              <a:rPr lang="zh-CN" altLang="en-US" sz="4000" b="1" dirty="0">
                <a:solidFill>
                  <a:schemeClr val="accent2"/>
                </a:solidFill>
                <a:latin typeface="Lucida Calligraphy" panose="03010101010101010101" pitchFamily="66" charset="0"/>
              </a:rPr>
              <a:t>）</a:t>
            </a:r>
            <a:endParaRPr lang="en-US" sz="4800" b="1" dirty="0">
              <a:solidFill>
                <a:schemeClr val="accent2"/>
              </a:solidFill>
              <a:latin typeface="+mn-ea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9B937-1EA9-F2C0-9115-D41E09C49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623527"/>
            <a:ext cx="8877213" cy="441783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zh-CN" altLang="en-US" sz="3200" b="1" dirty="0">
                <a:solidFill>
                  <a:schemeClr val="accent2"/>
                </a:solidFill>
              </a:rPr>
              <a:t>问题</a:t>
            </a:r>
            <a:endParaRPr lang="en-US" altLang="zh-CN" sz="3200" b="1" dirty="0">
              <a:solidFill>
                <a:schemeClr val="accent2"/>
              </a:solidFill>
            </a:endParaRPr>
          </a:p>
          <a:p>
            <a:pPr marL="862013" indent="-514350">
              <a:buFont typeface="+mj-lt"/>
              <a:buAutoNum type="arabicParenR"/>
            </a:pPr>
            <a:r>
              <a:rPr lang="zh-CN" altLang="en-US" sz="3200" b="1" dirty="0">
                <a:solidFill>
                  <a:schemeClr val="accent2"/>
                </a:solidFill>
              </a:rPr>
              <a:t>能分别善恶是件不好的事吗？</a:t>
            </a:r>
            <a:endParaRPr lang="en-US" altLang="zh-CN" sz="3200" b="1" dirty="0">
              <a:solidFill>
                <a:schemeClr val="accent2"/>
              </a:solidFill>
            </a:endParaRPr>
          </a:p>
          <a:p>
            <a:pPr marL="862013" indent="-514350">
              <a:buFont typeface="+mj-lt"/>
              <a:buAutoNum type="arabicParenR"/>
            </a:pPr>
            <a:r>
              <a:rPr lang="zh-CN" altLang="en-US" sz="3200" b="1" dirty="0">
                <a:solidFill>
                  <a:schemeClr val="accent2"/>
                </a:solidFill>
              </a:rPr>
              <a:t>分别善恶是什么意思？</a:t>
            </a:r>
            <a:endParaRPr lang="en-US" altLang="zh-CN" sz="3200" b="1" dirty="0">
              <a:solidFill>
                <a:schemeClr val="accent2"/>
              </a:solidFill>
            </a:endParaRPr>
          </a:p>
          <a:p>
            <a:pPr marL="862013" indent="-514350">
              <a:buFont typeface="+mj-lt"/>
              <a:buAutoNum type="arabicParenR"/>
            </a:pPr>
            <a:r>
              <a:rPr lang="zh-CN" altLang="en-US" sz="3200" b="1" dirty="0">
                <a:solidFill>
                  <a:schemeClr val="accent2"/>
                </a:solidFill>
              </a:rPr>
              <a:t>神不许人吃这个果子的动机是什么？难道是出于自私嫉妒吗？</a:t>
            </a:r>
            <a:endParaRPr lang="en-US" altLang="zh-CN" sz="3200" b="1" dirty="0">
              <a:solidFill>
                <a:schemeClr val="accent2"/>
              </a:solidFill>
            </a:endParaRPr>
          </a:p>
          <a:p>
            <a:pPr marL="862013" indent="-514350">
              <a:buFont typeface="+mj-lt"/>
              <a:buAutoNum type="arabicParenR"/>
            </a:pPr>
            <a:r>
              <a:rPr lang="zh-CN" altLang="en-US" sz="3200" b="1" dirty="0">
                <a:solidFill>
                  <a:schemeClr val="accent2"/>
                </a:solidFill>
              </a:rPr>
              <a:t>基督徒如何妥善解释这事中的‘矛盾’？</a:t>
            </a:r>
            <a:endParaRPr lang="en-US" sz="3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104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F125E-1101-DCBC-A639-0DF2F8A75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1"/>
            <a:ext cx="9119809" cy="883298"/>
          </a:xfrm>
        </p:spPr>
        <p:txBody>
          <a:bodyPr>
            <a:normAutofit/>
          </a:bodyPr>
          <a:lstStyle/>
          <a:p>
            <a:r>
              <a:rPr lang="zh-CN" altLang="en-US" sz="4800" b="1" dirty="0">
                <a:solidFill>
                  <a:schemeClr val="accent2"/>
                </a:solidFill>
                <a:latin typeface="+mn-ea"/>
                <a:ea typeface="+mn-ea"/>
              </a:rPr>
              <a:t>伊甸园 </a:t>
            </a:r>
            <a:r>
              <a:rPr lang="en-US" altLang="zh-CN" sz="4800" b="1" dirty="0">
                <a:solidFill>
                  <a:schemeClr val="accent2"/>
                </a:solidFill>
                <a:latin typeface="+mn-ea"/>
                <a:ea typeface="+mn-ea"/>
              </a:rPr>
              <a:t>– </a:t>
            </a:r>
            <a:r>
              <a:rPr lang="en-US" sz="4000" b="1" dirty="0">
                <a:solidFill>
                  <a:schemeClr val="accent2"/>
                </a:solidFill>
                <a:latin typeface="Lucida Calligraphy" panose="03010101010101010101" pitchFamily="66" charset="0"/>
              </a:rPr>
              <a:t>Probation </a:t>
            </a:r>
            <a:r>
              <a:rPr lang="zh-CN" altLang="en-US" sz="4000" b="1" dirty="0">
                <a:solidFill>
                  <a:schemeClr val="accent2"/>
                </a:solidFill>
                <a:latin typeface="Lucida Calligraphy" panose="03010101010101010101" pitchFamily="66" charset="0"/>
              </a:rPr>
              <a:t>（</a:t>
            </a:r>
            <a:r>
              <a:rPr lang="zh-CN" altLang="en-US" sz="4000" b="1" dirty="0">
                <a:solidFill>
                  <a:schemeClr val="accent2"/>
                </a:solidFill>
                <a:latin typeface="+mn-ea"/>
                <a:ea typeface="+mn-ea"/>
              </a:rPr>
              <a:t>分别善恶树</a:t>
            </a:r>
            <a:r>
              <a:rPr lang="zh-CN" altLang="en-US" sz="4000" b="1" dirty="0">
                <a:solidFill>
                  <a:schemeClr val="accent2"/>
                </a:solidFill>
                <a:latin typeface="Lucida Calligraphy" panose="03010101010101010101" pitchFamily="66" charset="0"/>
              </a:rPr>
              <a:t>）</a:t>
            </a:r>
            <a:endParaRPr lang="en-US" sz="4800" b="1" dirty="0">
              <a:solidFill>
                <a:schemeClr val="accent2"/>
              </a:solidFill>
              <a:latin typeface="+mn-ea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9B937-1EA9-F2C0-9115-D41E09C49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623527"/>
            <a:ext cx="9343745" cy="441783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zh-CN" altLang="en-US" sz="3200" b="1" dirty="0">
                <a:solidFill>
                  <a:schemeClr val="accent2"/>
                </a:solidFill>
              </a:rPr>
              <a:t>能分别善恶不是有罪或不理想的事</a:t>
            </a:r>
            <a:endParaRPr lang="en-US" altLang="zh-CN" sz="3200" b="1" dirty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b="1" dirty="0">
                <a:solidFill>
                  <a:schemeClr val="accent2"/>
                </a:solidFill>
                <a:latin typeface="Lucida Calligraphy" panose="03010101010101010101" pitchFamily="66" charset="0"/>
              </a:rPr>
              <a:t>‘Knowledge of good-and-evil’ instead ‘knowledge of the good and the evil’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3200" b="1" dirty="0">
                <a:solidFill>
                  <a:schemeClr val="accent2"/>
                </a:solidFill>
              </a:rPr>
              <a:t>神使用这棵树的果子作为对人的</a:t>
            </a:r>
            <a:r>
              <a:rPr lang="en-US" altLang="zh-CN" sz="3200" b="1" dirty="0">
                <a:solidFill>
                  <a:schemeClr val="accent2"/>
                </a:solidFill>
                <a:latin typeface="Lucida Calligraphy" panose="03010101010101010101" pitchFamily="66" charset="0"/>
              </a:rPr>
              <a:t>probation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3200" b="1" dirty="0">
                <a:solidFill>
                  <a:schemeClr val="accent2"/>
                </a:solidFill>
              </a:rPr>
              <a:t>人无论通过还是失败都将能够分别善恶</a:t>
            </a:r>
            <a:endParaRPr lang="en-US" altLang="zh-CN" sz="3200" b="1" dirty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3200" b="1" dirty="0">
                <a:solidFill>
                  <a:schemeClr val="accent2"/>
                </a:solidFill>
              </a:rPr>
              <a:t>人吃果子会死（创</a:t>
            </a:r>
            <a:r>
              <a:rPr lang="en-US" altLang="zh-CN" sz="3200" b="1" dirty="0">
                <a:solidFill>
                  <a:schemeClr val="accent2"/>
                </a:solidFill>
              </a:rPr>
              <a:t>2:17</a:t>
            </a:r>
            <a:r>
              <a:rPr lang="zh-CN" altLang="en-US" sz="3200" b="1" dirty="0">
                <a:solidFill>
                  <a:schemeClr val="accent2"/>
                </a:solidFill>
              </a:rPr>
              <a:t>）不是因为果子有毒而是因为人没有顺服神</a:t>
            </a:r>
            <a:endParaRPr lang="en-US" altLang="zh-CN" sz="32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4127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2514</TotalTime>
  <Words>831</Words>
  <Application>Microsoft Office PowerPoint</Application>
  <PresentationFormat>Widescreen</PresentationFormat>
  <Paragraphs>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华文新魏</vt:lpstr>
      <vt:lpstr>Arial</vt:lpstr>
      <vt:lpstr>Lucida Calligraphy</vt:lpstr>
      <vt:lpstr>Trebuchet MS</vt:lpstr>
      <vt:lpstr>Wingdings</vt:lpstr>
      <vt:lpstr>Wingdings 3</vt:lpstr>
      <vt:lpstr>Facet</vt:lpstr>
      <vt:lpstr>摩西五经中的救恩启示</vt:lpstr>
      <vt:lpstr>圣经要我们知道什么？</vt:lpstr>
      <vt:lpstr>神的创造</vt:lpstr>
      <vt:lpstr>伊甸园</vt:lpstr>
      <vt:lpstr>伊甸园</vt:lpstr>
      <vt:lpstr>伊甸园</vt:lpstr>
      <vt:lpstr>伊甸园 - 生命</vt:lpstr>
      <vt:lpstr>伊甸园 – Probation （分别善恶树）</vt:lpstr>
      <vt:lpstr>伊甸园 – Probation （分别善恶树）</vt:lpstr>
      <vt:lpstr>伊甸园 – Probation （分别善恶树）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摩西五经中的救恩启示</dc:title>
  <dc:creator>Tony Jin</dc:creator>
  <cp:lastModifiedBy>Tony Jin</cp:lastModifiedBy>
  <cp:revision>2</cp:revision>
  <dcterms:created xsi:type="dcterms:W3CDTF">2022-05-13T20:07:04Z</dcterms:created>
  <dcterms:modified xsi:type="dcterms:W3CDTF">2022-05-15T14:01:25Z</dcterms:modified>
</cp:coreProperties>
</file>