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59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5402DA-EB2F-4F81-8165-88CFC9563430}" v="1" dt="2021-02-07T01:50:38.9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D9985-0C29-44F8-994E-02226D00F1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5">
                    <a:lumMod val="50000"/>
                  </a:schemeClr>
                </a:solidFill>
              </a:rPr>
              <a:t>基督教伦理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35680F-BB75-40DA-B0FB-E8BE2DECF7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>
                <a:solidFill>
                  <a:schemeClr val="accent5">
                    <a:lumMod val="50000"/>
                  </a:schemeClr>
                </a:solidFill>
              </a:rPr>
              <a:t>导论 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</a:rPr>
              <a:t>III</a:t>
            </a:r>
          </a:p>
          <a:p>
            <a:r>
              <a:rPr lang="zh-CN" altLang="en-US" sz="2800" dirty="0">
                <a:solidFill>
                  <a:schemeClr val="accent5">
                    <a:lumMod val="50000"/>
                  </a:schemeClr>
                </a:solidFill>
              </a:rPr>
              <a:t>团体  十字架  新生命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52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7D345-B8B7-4EC7-8984-23EA1B686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299" y="982132"/>
            <a:ext cx="10262586" cy="1303867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New Life – New mindset, new attitude, new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8F449-3A89-4BA3-9AED-46B00E92D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罗马书</a:t>
            </a:r>
            <a:r>
              <a:rPr lang="en-US" altLang="zh-CN" dirty="0">
                <a:latin typeface="+mj-ea"/>
                <a:ea typeface="+mj-ea"/>
              </a:rPr>
              <a:t>12</a:t>
            </a:r>
            <a:r>
              <a:rPr lang="zh-CN" altLang="en-US" dirty="0">
                <a:latin typeface="+mj-ea"/>
                <a:ea typeface="+mj-ea"/>
              </a:rPr>
              <a:t>：</a:t>
            </a:r>
            <a:r>
              <a:rPr lang="en-US" altLang="zh-CN" dirty="0">
                <a:latin typeface="+mj-ea"/>
                <a:ea typeface="+mj-ea"/>
              </a:rPr>
              <a:t>2 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-apple-system"/>
              </a:rPr>
              <a:t>不要效法这个世界。只要心意更新而变化</a:t>
            </a:r>
            <a:r>
              <a:rPr lang="en-US" altLang="zh-CN" dirty="0">
                <a:solidFill>
                  <a:srgbClr val="000000"/>
                </a:solidFill>
                <a:latin typeface="-apple-system"/>
              </a:rPr>
              <a:t>(</a:t>
            </a:r>
            <a:r>
              <a:rPr lang="en-US" altLang="zh-CN" b="1" i="1" dirty="0">
                <a:solidFill>
                  <a:srgbClr val="FF0000"/>
                </a:solidFill>
                <a:latin typeface="-apple-system"/>
              </a:rPr>
              <a:t>be transformed by the renewing of your mind</a:t>
            </a:r>
            <a:r>
              <a:rPr lang="en-US" altLang="zh-CN" dirty="0">
                <a:solidFill>
                  <a:srgbClr val="000000"/>
                </a:solidFill>
                <a:latin typeface="-apple-system"/>
              </a:rPr>
              <a:t>)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-apple-system"/>
              </a:rPr>
              <a:t>，叫你们察验何为神的善良，纯全可喜悦的旨意。</a:t>
            </a:r>
            <a:endParaRPr lang="en-US" altLang="zh-CN" b="0" i="0" dirty="0">
              <a:solidFill>
                <a:srgbClr val="000000"/>
              </a:solidFill>
              <a:effectLst/>
              <a:latin typeface="-apple-system"/>
            </a:endParaRPr>
          </a:p>
          <a:p>
            <a:r>
              <a:rPr lang="zh-CN" altLang="en-US" dirty="0">
                <a:solidFill>
                  <a:srgbClr val="000000"/>
                </a:solidFill>
                <a:latin typeface="-apple-system"/>
              </a:rPr>
              <a:t>以弗所书</a:t>
            </a:r>
            <a:r>
              <a:rPr lang="en-US" altLang="zh-CN" dirty="0">
                <a:solidFill>
                  <a:srgbClr val="000000"/>
                </a:solidFill>
                <a:latin typeface="-apple-system"/>
              </a:rPr>
              <a:t>4</a:t>
            </a:r>
            <a:r>
              <a:rPr lang="zh-CN" altLang="en-US" dirty="0">
                <a:solidFill>
                  <a:srgbClr val="000000"/>
                </a:solidFill>
                <a:latin typeface="-apple-system"/>
              </a:rPr>
              <a:t>：</a:t>
            </a:r>
            <a:r>
              <a:rPr lang="en-US" altLang="zh-CN" dirty="0">
                <a:solidFill>
                  <a:srgbClr val="000000"/>
                </a:solidFill>
                <a:latin typeface="-apple-system"/>
              </a:rPr>
              <a:t>20-24 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-apple-system"/>
              </a:rPr>
              <a:t>你们学了基督，却不是这样。如果你们听过他的道，领了他的教，学了他的真理，</a:t>
            </a:r>
            <a:r>
              <a:rPr lang="en-US" altLang="zh-CN" b="1" i="1" dirty="0">
                <a:solidFill>
                  <a:srgbClr val="D2B48C"/>
                </a:solidFill>
                <a:effectLst/>
                <a:latin typeface="-apple-system"/>
              </a:rPr>
              <a:t>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-apple-system"/>
              </a:rPr>
              <a:t>就要脱去你们从前行为上的旧人。这旧人是因私欲的迷惑，渐渐变坏的。</a:t>
            </a:r>
            <a:r>
              <a:rPr lang="en-US" altLang="zh-CN" b="1" i="1" dirty="0">
                <a:solidFill>
                  <a:srgbClr val="D2B48C"/>
                </a:solidFill>
                <a:effectLst/>
                <a:latin typeface="-apple-system"/>
              </a:rPr>
              <a:t>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-apple-system"/>
              </a:rPr>
              <a:t>又要将你们的心志改换一新。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000000"/>
                </a:solidFill>
                <a:effectLst/>
                <a:latin typeface="-apple-system"/>
              </a:rPr>
              <a:t>并且穿上新人。这新人是照着神的形像造的，有真理的仁义，和圣洁。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719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F71A3-743D-4591-BBBC-7EA2D13BD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</a:rPr>
              <a:t>Christian Ethics pitfalls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C02AA-95F3-40D0-A652-3DC032506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/>
              <a:t>林前</a:t>
            </a:r>
            <a:r>
              <a:rPr lang="en-US" altLang="zh-CN" dirty="0">
                <a:latin typeface="+mn-ea"/>
              </a:rPr>
              <a:t>4</a:t>
            </a:r>
            <a:r>
              <a:rPr lang="zh-CN" altLang="en-US" dirty="0">
                <a:latin typeface="+mn-ea"/>
              </a:rPr>
              <a:t>：</a:t>
            </a:r>
            <a:r>
              <a:rPr lang="en-US" altLang="zh-CN" dirty="0">
                <a:latin typeface="+mn-ea"/>
              </a:rPr>
              <a:t>7 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-apple-system"/>
              </a:rPr>
              <a:t>使你与人不同的是谁呢？你有什么不是领受的呢？若是领受的，为何自夸，仿佛不是领受的呢？</a:t>
            </a:r>
            <a:endParaRPr lang="en-US" altLang="zh-CN" b="0" i="0" dirty="0">
              <a:solidFill>
                <a:srgbClr val="000000"/>
              </a:solidFill>
              <a:effectLst/>
              <a:latin typeface="-apple-system"/>
            </a:endParaRPr>
          </a:p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+mn-ea"/>
              </a:rPr>
              <a:t>林前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+mn-ea"/>
              </a:rPr>
              <a:t>8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+mn-ea"/>
              </a:rPr>
              <a:t>：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+mn-ea"/>
              </a:rPr>
              <a:t>1 </a:t>
            </a:r>
            <a:r>
              <a:rPr lang="zh-CN" altLang="en-US" b="0" i="0" dirty="0">
                <a:solidFill>
                  <a:srgbClr val="000000"/>
                </a:solidFill>
                <a:effectLst/>
              </a:rPr>
              <a:t>论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-apple-system"/>
              </a:rPr>
              <a:t>到祭偶像之物，我们晓得我们都有知识。但知识是叫人自高自大，惟有爱心能造就人。</a:t>
            </a:r>
            <a:endParaRPr lang="en-US" altLang="zh-CN" b="0" i="0" dirty="0">
              <a:solidFill>
                <a:srgbClr val="000000"/>
              </a:solidFill>
              <a:effectLst/>
            </a:endParaRPr>
          </a:p>
          <a:p>
            <a:r>
              <a:rPr lang="zh-CN" altLang="en-US" dirty="0">
                <a:solidFill>
                  <a:srgbClr val="000000"/>
                </a:solidFill>
                <a:latin typeface="+mn-ea"/>
              </a:rPr>
              <a:t>林前</a:t>
            </a:r>
            <a:r>
              <a:rPr lang="en-US" altLang="zh-CN" dirty="0">
                <a:solidFill>
                  <a:srgbClr val="000000"/>
                </a:solidFill>
                <a:latin typeface="+mn-ea"/>
              </a:rPr>
              <a:t>15</a:t>
            </a:r>
            <a:r>
              <a:rPr lang="zh-CN" altLang="en-US" dirty="0">
                <a:solidFill>
                  <a:srgbClr val="000000"/>
                </a:solidFill>
                <a:latin typeface="+mn-ea"/>
              </a:rPr>
              <a:t>：</a:t>
            </a:r>
            <a:r>
              <a:rPr lang="en-US" altLang="zh-CN" dirty="0">
                <a:solidFill>
                  <a:srgbClr val="000000"/>
                </a:solidFill>
                <a:latin typeface="+mn-ea"/>
              </a:rPr>
              <a:t>10 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-apple-system"/>
              </a:rPr>
              <a:t>然而我今日成了何等人，</a:t>
            </a:r>
            <a:r>
              <a:rPr lang="zh-CN" altLang="en-US" i="0" u="sng" dirty="0">
                <a:solidFill>
                  <a:srgbClr val="FF0000"/>
                </a:solidFill>
                <a:effectLst/>
                <a:latin typeface="-apple-system"/>
              </a:rPr>
              <a:t>是蒙神的恩才成的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-apple-system"/>
              </a:rPr>
              <a:t>。并且他所赐我的恩，不是徒然的。我比众使徒格外劳苦。这原不是我，乃是神的恩与我同在。</a:t>
            </a:r>
            <a:endParaRPr lang="en-US" altLang="zh-CN" b="0" i="0" dirty="0">
              <a:solidFill>
                <a:srgbClr val="000000"/>
              </a:solidFill>
              <a:effectLst/>
              <a:latin typeface="-apple-system"/>
            </a:endParaRPr>
          </a:p>
          <a:p>
            <a:r>
              <a:rPr lang="zh-CN" altLang="en-US" dirty="0">
                <a:solidFill>
                  <a:srgbClr val="000000"/>
                </a:solidFill>
                <a:latin typeface="-apple-system"/>
              </a:rPr>
              <a:t>罗马书 </a:t>
            </a:r>
            <a:r>
              <a:rPr lang="en-US" altLang="zh-CN" dirty="0">
                <a:solidFill>
                  <a:srgbClr val="000000"/>
                </a:solidFill>
                <a:latin typeface="-apple-system"/>
              </a:rPr>
              <a:t>12</a:t>
            </a:r>
            <a:r>
              <a:rPr lang="zh-CN" altLang="en-US" dirty="0">
                <a:solidFill>
                  <a:srgbClr val="000000"/>
                </a:solidFill>
                <a:latin typeface="-apple-system"/>
              </a:rPr>
              <a:t>：</a:t>
            </a:r>
            <a:r>
              <a:rPr lang="en-US" altLang="zh-CN" dirty="0">
                <a:solidFill>
                  <a:srgbClr val="000000"/>
                </a:solidFill>
                <a:latin typeface="-apple-system"/>
              </a:rPr>
              <a:t>16 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-apple-system"/>
              </a:rPr>
              <a:t>要彼此同心。不要志气高大，倒要俯就卑微的人。不要自以为聪明。</a:t>
            </a:r>
            <a:endParaRPr 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20136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0822F-3CA5-42A6-863A-7C3CAAD30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</a:rPr>
              <a:t>God is greater than our understanding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F98FB-9CA6-49B7-8DE5-0B1DAF132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约伯记</a:t>
            </a:r>
            <a:r>
              <a:rPr lang="en-US" altLang="zh-CN" dirty="0"/>
              <a:t>42</a:t>
            </a:r>
            <a:r>
              <a:rPr lang="zh-CN" altLang="en-US" dirty="0"/>
              <a:t>：</a:t>
            </a:r>
            <a:r>
              <a:rPr lang="en-US" altLang="zh-CN" dirty="0"/>
              <a:t>1-6 </a:t>
            </a:r>
            <a:r>
              <a:rPr lang="zh-CN" altLang="en-US" dirty="0"/>
              <a:t>约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-apple-system"/>
              </a:rPr>
              <a:t>伯回答耶和华说，</a:t>
            </a:r>
            <a:br>
              <a:rPr lang="zh-CN" altLang="en-US" dirty="0"/>
            </a:br>
            <a:r>
              <a:rPr lang="en-US" altLang="zh-CN" b="1" i="1" dirty="0">
                <a:solidFill>
                  <a:srgbClr val="D2B48C"/>
                </a:solidFill>
                <a:effectLst/>
                <a:latin typeface="-apple-system"/>
              </a:rPr>
              <a:t>2 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-apple-system"/>
              </a:rPr>
              <a:t>我知道，你万事都能做。你的旨意不能拦阻。</a:t>
            </a:r>
            <a:br>
              <a:rPr lang="zh-CN" altLang="en-US" dirty="0"/>
            </a:br>
            <a:r>
              <a:rPr lang="en-US" altLang="zh-CN" b="1" i="1" dirty="0">
                <a:solidFill>
                  <a:srgbClr val="D2B48C"/>
                </a:solidFill>
                <a:effectLst/>
                <a:latin typeface="-apple-system"/>
              </a:rPr>
              <a:t>3 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-apple-system"/>
              </a:rPr>
              <a:t>谁用无知的言语，使你的旨意隐藏呢？</a:t>
            </a:r>
            <a:r>
              <a:rPr lang="zh-CN" altLang="en-US" i="0" u="sng" dirty="0">
                <a:solidFill>
                  <a:srgbClr val="FF0000"/>
                </a:solidFill>
                <a:effectLst/>
                <a:latin typeface="-apple-system"/>
              </a:rPr>
              <a:t>我所说的，是我不明白的。这些事太奇妙，是我不知道的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-apple-system"/>
              </a:rPr>
              <a:t>。</a:t>
            </a:r>
            <a:br>
              <a:rPr lang="zh-CN" altLang="en-US" dirty="0"/>
            </a:br>
            <a:r>
              <a:rPr lang="en-US" altLang="zh-CN" b="1" i="1" dirty="0">
                <a:solidFill>
                  <a:srgbClr val="D2B48C"/>
                </a:solidFill>
                <a:effectLst/>
                <a:latin typeface="-apple-system"/>
              </a:rPr>
              <a:t>4 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-apple-system"/>
              </a:rPr>
              <a:t>求你听我，我要说话。我问你，求你指示我。</a:t>
            </a:r>
            <a:br>
              <a:rPr lang="zh-CN" altLang="en-US" dirty="0"/>
            </a:br>
            <a:r>
              <a:rPr lang="en-US" altLang="zh-CN" b="1" i="1" dirty="0">
                <a:solidFill>
                  <a:srgbClr val="D2B48C"/>
                </a:solidFill>
                <a:effectLst/>
                <a:latin typeface="-apple-system"/>
              </a:rPr>
              <a:t>5 </a:t>
            </a:r>
            <a:r>
              <a:rPr lang="zh-CN" altLang="en-US" i="0" u="sng" dirty="0">
                <a:solidFill>
                  <a:srgbClr val="FF0000"/>
                </a:solidFill>
                <a:effectLst/>
                <a:latin typeface="-apple-system"/>
              </a:rPr>
              <a:t>我从前风闻有你，现在亲眼看见你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-apple-system"/>
              </a:rPr>
              <a:t>。</a:t>
            </a:r>
            <a:br>
              <a:rPr lang="zh-CN" altLang="en-US" dirty="0"/>
            </a:br>
            <a:r>
              <a:rPr lang="en-US" altLang="zh-CN" b="1" i="1" dirty="0">
                <a:solidFill>
                  <a:srgbClr val="D2B48C"/>
                </a:solidFill>
                <a:effectLst/>
                <a:latin typeface="-apple-system"/>
              </a:rPr>
              <a:t>6 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-apple-system"/>
              </a:rPr>
              <a:t>因此我厌恶自己，在尘土和炉灰中懊悔。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662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5993C-B1C4-40F5-A337-8FF77857C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</a:rPr>
              <a:t>Christian Community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BDDA3-CEEF-4B85-A740-445B0D3D8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7891" y="2556932"/>
            <a:ext cx="7270812" cy="3318936"/>
          </a:xfrm>
        </p:spPr>
        <p:txBody>
          <a:bodyPr/>
          <a:lstStyle/>
          <a:p>
            <a:r>
              <a:rPr lang="zh-CN" altLang="en-US" dirty="0"/>
              <a:t>团体的形成</a:t>
            </a:r>
            <a:endParaRPr lang="en-US" altLang="zh-CN" dirty="0"/>
          </a:p>
          <a:p>
            <a:pPr lvl="1"/>
            <a:r>
              <a:rPr lang="zh-CN" altLang="en-US" dirty="0"/>
              <a:t>地区</a:t>
            </a:r>
            <a:endParaRPr lang="en-US" altLang="zh-CN" dirty="0"/>
          </a:p>
          <a:p>
            <a:pPr lvl="1"/>
            <a:r>
              <a:rPr lang="zh-CN" altLang="en-US" dirty="0"/>
              <a:t>性别</a:t>
            </a:r>
            <a:r>
              <a:rPr lang="en-US" altLang="zh-CN" dirty="0"/>
              <a:t>/</a:t>
            </a:r>
            <a:r>
              <a:rPr lang="zh-CN" altLang="en-US" dirty="0"/>
              <a:t>种族</a:t>
            </a:r>
            <a:r>
              <a:rPr lang="en-US" altLang="zh-CN" dirty="0"/>
              <a:t>/</a:t>
            </a:r>
            <a:r>
              <a:rPr lang="zh-CN" altLang="en-US" dirty="0"/>
              <a:t>风俗习惯</a:t>
            </a:r>
            <a:endParaRPr lang="en-US" altLang="zh-CN" dirty="0"/>
          </a:p>
          <a:p>
            <a:pPr lvl="1"/>
            <a:r>
              <a:rPr lang="zh-CN" altLang="en-US" dirty="0"/>
              <a:t>职业</a:t>
            </a:r>
            <a:r>
              <a:rPr lang="en-US" altLang="zh-CN" dirty="0"/>
              <a:t>/</a:t>
            </a:r>
            <a:r>
              <a:rPr lang="zh-CN" altLang="en-US" dirty="0"/>
              <a:t>特长</a:t>
            </a:r>
            <a:r>
              <a:rPr lang="en-US" altLang="zh-CN" dirty="0"/>
              <a:t>/</a:t>
            </a:r>
            <a:r>
              <a:rPr lang="zh-CN" altLang="en-US" dirty="0"/>
              <a:t>兴趣</a:t>
            </a:r>
            <a:endParaRPr lang="en-US" altLang="zh-CN" dirty="0"/>
          </a:p>
          <a:p>
            <a:pPr lvl="1"/>
            <a:r>
              <a:rPr lang="zh-CN" altLang="en-US" dirty="0"/>
              <a:t>信仰</a:t>
            </a:r>
            <a:r>
              <a:rPr lang="en-US" altLang="zh-CN" dirty="0"/>
              <a:t>/</a:t>
            </a:r>
            <a:r>
              <a:rPr lang="zh-CN" altLang="en-US" dirty="0"/>
              <a:t>价值观</a:t>
            </a:r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  <a:p>
            <a:r>
              <a:rPr lang="zh-CN" altLang="en-US" dirty="0"/>
              <a:t>不同团体的生活有不同的基础</a:t>
            </a:r>
            <a:r>
              <a:rPr lang="en-US" altLang="zh-CN" dirty="0"/>
              <a:t>/</a:t>
            </a:r>
            <a:r>
              <a:rPr lang="zh-CN" altLang="en-US" dirty="0"/>
              <a:t>动力</a:t>
            </a:r>
            <a:r>
              <a:rPr lang="en-US" altLang="zh-CN" dirty="0"/>
              <a:t>/</a:t>
            </a:r>
            <a:r>
              <a:rPr lang="zh-CN" altLang="en-US" dirty="0"/>
              <a:t>方式</a:t>
            </a:r>
            <a:r>
              <a:rPr lang="en-US" altLang="zh-CN" dirty="0"/>
              <a:t>/</a:t>
            </a:r>
            <a:r>
              <a:rPr lang="zh-CN" altLang="en-US" dirty="0"/>
              <a:t>目标</a:t>
            </a:r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104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56682-8035-4725-9105-E06045A03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</a:rPr>
              <a:t>Christian Community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4BF4A-7623-4E79-8B3E-B19B3F5E2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3807" y="2556932"/>
            <a:ext cx="7741328" cy="3318936"/>
          </a:xfrm>
        </p:spPr>
        <p:txBody>
          <a:bodyPr/>
          <a:lstStyle/>
          <a:p>
            <a:r>
              <a:rPr lang="zh-CN" altLang="en-US" dirty="0"/>
              <a:t>每个人都属于许多不同团体，基督徒身份在众多团体里应该有什么</a:t>
            </a:r>
            <a:r>
              <a:rPr lang="en-US" altLang="zh-CN" sz="2800" b="1" dirty="0"/>
              <a:t>priority</a:t>
            </a:r>
            <a:r>
              <a:rPr lang="zh-CN" altLang="en-US" dirty="0"/>
              <a:t>吗？（找工作，找对象，选举，</a:t>
            </a:r>
            <a:r>
              <a:rPr lang="en-US" altLang="zh-CN" dirty="0" err="1"/>
              <a:t>etc</a:t>
            </a:r>
            <a:r>
              <a:rPr lang="en-US" altLang="zh-CN" dirty="0"/>
              <a:t> </a:t>
            </a:r>
            <a:r>
              <a:rPr lang="zh-CN" altLang="en-US" dirty="0"/>
              <a:t>的决定因素是什么？）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一个基督徒的不同团体的价值观有冲突时怎么办？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263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EB21C-61FB-446C-91C0-6E31F0EEE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Christian Community vs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16A49-AC15-4CFA-A050-15BA49536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1" y="2556932"/>
            <a:ext cx="8646850" cy="3318936"/>
          </a:xfrm>
        </p:spPr>
        <p:txBody>
          <a:bodyPr/>
          <a:lstStyle/>
          <a:p>
            <a:r>
              <a:rPr lang="zh-CN" altLang="en-US" dirty="0"/>
              <a:t>约翰福音</a:t>
            </a:r>
            <a:r>
              <a:rPr lang="en-US" altLang="zh-CN" dirty="0">
                <a:latin typeface="+mn-ea"/>
              </a:rPr>
              <a:t>15</a:t>
            </a:r>
            <a:r>
              <a:rPr lang="zh-CN" altLang="en-US" dirty="0">
                <a:latin typeface="+mn-ea"/>
              </a:rPr>
              <a:t>：</a:t>
            </a:r>
            <a:r>
              <a:rPr lang="en-US" altLang="zh-CN" dirty="0">
                <a:latin typeface="+mn-ea"/>
              </a:rPr>
              <a:t>19 </a:t>
            </a:r>
            <a:r>
              <a:rPr lang="zh-CN" altLang="en-US" dirty="0"/>
              <a:t>你们若属世界，世界必爱属自己的。只因你们不属世界。乃是我从世界中拣选了你们，所以世界就恨你们。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约翰一书</a:t>
            </a:r>
            <a:r>
              <a:rPr lang="en-US" altLang="zh-CN" dirty="0">
                <a:latin typeface="+mn-ea"/>
              </a:rPr>
              <a:t>2</a:t>
            </a:r>
            <a:r>
              <a:rPr lang="zh-CN" altLang="en-US" dirty="0">
                <a:latin typeface="+mn-ea"/>
              </a:rPr>
              <a:t>：</a:t>
            </a:r>
            <a:r>
              <a:rPr lang="en-US" altLang="zh-CN" dirty="0">
                <a:latin typeface="+mn-ea"/>
              </a:rPr>
              <a:t>15 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-apple-system"/>
              </a:rPr>
              <a:t>不要爱世界，和世界上的事。人若爱世界，爱父的心就不在他里面了。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583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1DE3-61FB-447F-BD57-C1768573F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687" y="982132"/>
            <a:ext cx="9857911" cy="1303867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</a:rPr>
              <a:t>Christian Community /</a:t>
            </a: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</a:rPr>
              <a:t>Christian Individual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8A472-866A-48E2-8BAB-4BC830F8E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183" y="2556932"/>
            <a:ext cx="9250532" cy="3318936"/>
          </a:xfrm>
        </p:spPr>
        <p:txBody>
          <a:bodyPr/>
          <a:lstStyle/>
          <a:p>
            <a:r>
              <a:rPr lang="zh-CN" altLang="en-US" dirty="0"/>
              <a:t>个人主义影响着我们对</a:t>
            </a:r>
            <a:r>
              <a:rPr lang="en-US" altLang="zh-CN" sz="2800" dirty="0"/>
              <a:t>Christian Community</a:t>
            </a:r>
            <a:r>
              <a:rPr lang="zh-CN" altLang="en-US" dirty="0"/>
              <a:t>的认同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罗马书</a:t>
            </a:r>
            <a:r>
              <a:rPr lang="en-US" altLang="zh-CN" dirty="0">
                <a:latin typeface="+mn-ea"/>
              </a:rPr>
              <a:t>12</a:t>
            </a:r>
            <a:r>
              <a:rPr lang="zh-CN" altLang="en-US" dirty="0">
                <a:latin typeface="+mn-ea"/>
              </a:rPr>
              <a:t>：</a:t>
            </a:r>
            <a:r>
              <a:rPr lang="en-US" altLang="zh-CN" dirty="0">
                <a:latin typeface="+mn-ea"/>
              </a:rPr>
              <a:t>1</a:t>
            </a:r>
            <a:r>
              <a:rPr lang="zh-CN" altLang="en-US" dirty="0"/>
              <a:t>所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-apple-system"/>
              </a:rPr>
              <a:t>以弟兄们，我以神的慈悲劝你们，将身体献上，当作活祭，是圣洁的，是神所喜悦的。</a:t>
            </a:r>
            <a:endParaRPr lang="en-US" altLang="zh-CN" b="0" i="0" dirty="0">
              <a:solidFill>
                <a:srgbClr val="000000"/>
              </a:solidFill>
              <a:effectLst/>
              <a:latin typeface="-apple-system"/>
            </a:endParaRPr>
          </a:p>
          <a:p>
            <a:r>
              <a:rPr lang="zh-CN" altLang="en-US" dirty="0">
                <a:solidFill>
                  <a:srgbClr val="000000"/>
                </a:solidFill>
                <a:latin typeface="+mn-ea"/>
              </a:rPr>
              <a:t>腓立比书</a:t>
            </a:r>
            <a:r>
              <a:rPr lang="en-US" altLang="zh-CN" dirty="0">
                <a:solidFill>
                  <a:srgbClr val="000000"/>
                </a:solidFill>
                <a:latin typeface="+mn-ea"/>
              </a:rPr>
              <a:t>2</a:t>
            </a:r>
            <a:r>
              <a:rPr lang="zh-CN" altLang="en-US" dirty="0">
                <a:solidFill>
                  <a:srgbClr val="000000"/>
                </a:solidFill>
                <a:latin typeface="+mn-ea"/>
              </a:rPr>
              <a:t>：</a:t>
            </a:r>
            <a:r>
              <a:rPr lang="en-US" altLang="zh-CN" dirty="0">
                <a:solidFill>
                  <a:srgbClr val="000000"/>
                </a:solidFill>
                <a:latin typeface="+mn-ea"/>
              </a:rPr>
              <a:t>2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-apple-system"/>
              </a:rPr>
              <a:t>你们就要意念相同，爱心相同，有一样的心思，有一样的意念，使我的喜乐可以满足。</a:t>
            </a:r>
            <a:endParaRPr 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41408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1DE3-61FB-447F-BD57-C1768573F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607" y="982132"/>
            <a:ext cx="9836457" cy="1303867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</a:rPr>
              <a:t>Christian Community /</a:t>
            </a: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</a:rPr>
              <a:t>Christian Individual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8A472-866A-48E2-8BAB-4BC830F8E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608" y="2556932"/>
            <a:ext cx="9836458" cy="3318936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dirty="0">
                <a:latin typeface="+mn-ea"/>
              </a:rPr>
              <a:t>罗马书</a:t>
            </a:r>
            <a:r>
              <a:rPr lang="en-US" altLang="zh-CN" dirty="0">
                <a:latin typeface="+mn-ea"/>
              </a:rPr>
              <a:t>14</a:t>
            </a:r>
            <a:r>
              <a:rPr lang="zh-CN" altLang="en-US" dirty="0">
                <a:latin typeface="+mn-ea"/>
              </a:rPr>
              <a:t>：</a:t>
            </a:r>
            <a:r>
              <a:rPr lang="en-US" altLang="zh-CN" dirty="0">
                <a:latin typeface="+mn-ea"/>
              </a:rPr>
              <a:t>1-8 </a:t>
            </a:r>
            <a:r>
              <a:rPr lang="zh-CN" altLang="en-US" dirty="0">
                <a:latin typeface="+mn-ea"/>
              </a:rPr>
              <a:t>信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-apple-system"/>
              </a:rPr>
              <a:t>心软弱的，你们要接纳，但不要辩论所疑惑的事。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000000"/>
                </a:solidFill>
                <a:effectLst/>
                <a:latin typeface="-apple-system"/>
              </a:rPr>
              <a:t>有人信百物都可吃。但那软弱的，只吃蔬菜。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000000"/>
                </a:solidFill>
                <a:effectLst/>
                <a:latin typeface="-apple-system"/>
              </a:rPr>
              <a:t>吃的人不可轻看不吃的人。不吃的人不可论断吃的人。因为神已经收纳他了。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000000"/>
                </a:solidFill>
                <a:effectLst/>
                <a:latin typeface="-apple-system"/>
              </a:rPr>
              <a:t>你是谁，竟论断别人的仆人呢？他或站住，或跌倒，自有他的主人在。而且他也必要站住。因为主能使他站住。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000000"/>
                </a:solidFill>
                <a:effectLst/>
                <a:latin typeface="-apple-system"/>
              </a:rPr>
              <a:t>有人看这日比那日强，有人看日日都是一样。只是各人心里要意见坚定。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000000"/>
                </a:solidFill>
                <a:effectLst/>
                <a:latin typeface="-apple-system"/>
              </a:rPr>
              <a:t>守日的人，是为主守的。吃的人，是为主吃的，因他感谢神。不吃的人，是为主不吃的，也感谢神。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000000"/>
                </a:solidFill>
                <a:effectLst/>
                <a:latin typeface="-apple-system"/>
              </a:rPr>
              <a:t>我们没有一个人为自己活，也没有一个人为自己死。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000000"/>
                </a:solidFill>
                <a:effectLst/>
                <a:latin typeface="-apple-system"/>
              </a:rPr>
              <a:t>我们若活着，是为主而活。若死了，是为主而死。所以我们或活或死，总是主的人。</a:t>
            </a:r>
            <a:endParaRPr 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32278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779A3-2936-490E-96B4-E0B4DD659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Christian Ethics vs World Ethics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EE64B-B47A-481B-A3E5-C3DF40A04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0742" y="2556932"/>
            <a:ext cx="8522564" cy="3318936"/>
          </a:xfrm>
        </p:spPr>
        <p:txBody>
          <a:bodyPr/>
          <a:lstStyle/>
          <a:p>
            <a:r>
              <a:rPr lang="zh-CN" altLang="en-US" dirty="0"/>
              <a:t>伦理学（道德学）：指导</a:t>
            </a:r>
            <a:r>
              <a:rPr lang="en-US" altLang="zh-CN" dirty="0"/>
              <a:t>/</a:t>
            </a:r>
            <a:r>
              <a:rPr lang="zh-CN" altLang="en-US" dirty="0"/>
              <a:t>评判行为的法则体系，一群人或一种文化所认可的所有行为准则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如果基督团体与世界是对立的，那神给基督徒的道德准则是否不同于给世界的？</a:t>
            </a:r>
            <a:r>
              <a:rPr lang="en-US" altLang="zh-CN" dirty="0"/>
              <a:t>Yes and No.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571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17704-6027-4443-92DC-F0500C843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</a:rPr>
              <a:t>Christian Community / Cross 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FB501-7382-4A51-B195-B4B11926C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965" y="2556932"/>
            <a:ext cx="8540318" cy="3318936"/>
          </a:xfrm>
        </p:spPr>
        <p:txBody>
          <a:bodyPr/>
          <a:lstStyle/>
          <a:p>
            <a:r>
              <a:rPr lang="zh-CN" altLang="en-US" dirty="0"/>
              <a:t>加拉太书</a:t>
            </a:r>
            <a:r>
              <a:rPr lang="en-US" altLang="zh-CN" dirty="0">
                <a:latin typeface="+mn-ea"/>
              </a:rPr>
              <a:t>2</a:t>
            </a:r>
            <a:r>
              <a:rPr lang="zh-CN" altLang="en-US" dirty="0">
                <a:latin typeface="+mn-ea"/>
              </a:rPr>
              <a:t>：</a:t>
            </a:r>
            <a:r>
              <a:rPr lang="en-US" altLang="zh-CN" dirty="0">
                <a:latin typeface="+mn-ea"/>
              </a:rPr>
              <a:t>20 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-apple-system"/>
              </a:rPr>
              <a:t>我已经与基督同钉十字架。现在活着的，不再是我，乃是基督在我里面活着。</a:t>
            </a:r>
            <a:endParaRPr lang="en-US" altLang="zh-CN" b="0" i="0" dirty="0">
              <a:solidFill>
                <a:srgbClr val="000000"/>
              </a:solidFill>
              <a:effectLst/>
              <a:latin typeface="-apple-system"/>
            </a:endParaRPr>
          </a:p>
          <a:p>
            <a:endParaRPr lang="en-US" altLang="zh-CN" dirty="0"/>
          </a:p>
          <a:p>
            <a:r>
              <a:rPr lang="zh-CN" altLang="en-US" dirty="0"/>
              <a:t>加拉太书</a:t>
            </a:r>
            <a:r>
              <a:rPr lang="en-US" altLang="zh-CN" dirty="0">
                <a:latin typeface="+mn-ea"/>
              </a:rPr>
              <a:t>6</a:t>
            </a:r>
            <a:r>
              <a:rPr lang="zh-CN" altLang="en-US" dirty="0">
                <a:latin typeface="+mn-ea"/>
              </a:rPr>
              <a:t>：</a:t>
            </a:r>
            <a:r>
              <a:rPr lang="en-US" altLang="zh-CN" dirty="0">
                <a:latin typeface="+mn-ea"/>
              </a:rPr>
              <a:t>14 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-apple-system"/>
              </a:rPr>
              <a:t>但我断不以别的夸口，只夸我们主耶稣基督的十字架。因这十字架，就我而论，世界已经钉在十字架上。就世界而论，我已经钉在十字架上。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32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EC66E-A844-46DF-B8A3-0B0DE4213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New Life – Holy Spirit led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A2E7B-2F31-4D23-89F3-BBCB37795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77400" cy="3318936"/>
          </a:xfrm>
        </p:spPr>
        <p:txBody>
          <a:bodyPr/>
          <a:lstStyle/>
          <a:p>
            <a:r>
              <a:rPr lang="zh-CN" altLang="en-US" dirty="0"/>
              <a:t>罗马书</a:t>
            </a:r>
            <a:r>
              <a:rPr lang="en-US" altLang="zh-CN" dirty="0">
                <a:latin typeface="+mj-ea"/>
                <a:ea typeface="+mj-ea"/>
              </a:rPr>
              <a:t>8</a:t>
            </a:r>
            <a:r>
              <a:rPr lang="zh-CN" altLang="en-US" dirty="0">
                <a:latin typeface="+mj-ea"/>
                <a:ea typeface="+mj-ea"/>
              </a:rPr>
              <a:t>：</a:t>
            </a:r>
            <a:r>
              <a:rPr lang="en-US" altLang="zh-CN" dirty="0">
                <a:latin typeface="+mj-ea"/>
                <a:ea typeface="+mj-ea"/>
              </a:rPr>
              <a:t>9 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-apple-system"/>
              </a:rPr>
              <a:t>如果神的灵住在你们心里，你们就不属肉体，乃属圣灵了。人若没有基督的灵，就不是属基督的。</a:t>
            </a:r>
            <a:endParaRPr lang="en-US" altLang="zh-CN" b="0" i="0" dirty="0">
              <a:solidFill>
                <a:srgbClr val="000000"/>
              </a:solidFill>
              <a:effectLst/>
              <a:latin typeface="-apple-system"/>
            </a:endParaRPr>
          </a:p>
          <a:p>
            <a:endParaRPr lang="en-US" altLang="zh-CN" dirty="0">
              <a:solidFill>
                <a:srgbClr val="000000"/>
              </a:solidFill>
              <a:latin typeface="-apple-system"/>
            </a:endParaRPr>
          </a:p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-apple-system"/>
              </a:rPr>
              <a:t>加拉太书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-apple-system"/>
              </a:rPr>
              <a:t>5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-apple-system"/>
              </a:rPr>
              <a:t>：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-apple-system"/>
              </a:rPr>
              <a:t>22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-apple-system"/>
              </a:rPr>
              <a:t>，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-apple-system"/>
              </a:rPr>
              <a:t>23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-apple-system"/>
              </a:rPr>
              <a:t>，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-apple-system"/>
              </a:rPr>
              <a:t>25 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-apple-system"/>
              </a:rPr>
              <a:t>圣灵所结的果子，就是仁爱，喜乐，和平，忍耐，恩慈，良善，信实，温柔，节制。这样的事，没有律法禁止。 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-apple-system"/>
              </a:rPr>
              <a:t>  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-apple-system"/>
              </a:rPr>
              <a:t>我们若是靠圣灵得生，就当靠圣灵行事。</a:t>
            </a:r>
            <a:endParaRPr lang="en-US" altLang="zh-CN" b="0" i="0" dirty="0">
              <a:solidFill>
                <a:srgbClr val="000000"/>
              </a:solidFill>
              <a:effectLst/>
              <a:latin typeface="-apple-system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2019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1541</TotalTime>
  <Words>1500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-apple-system</vt:lpstr>
      <vt:lpstr>方正舒体</vt:lpstr>
      <vt:lpstr>Arial</vt:lpstr>
      <vt:lpstr>Garamond</vt:lpstr>
      <vt:lpstr>Organic</vt:lpstr>
      <vt:lpstr>基督教伦理</vt:lpstr>
      <vt:lpstr>Christian Community</vt:lpstr>
      <vt:lpstr>Christian Community</vt:lpstr>
      <vt:lpstr>Christian Community vs World</vt:lpstr>
      <vt:lpstr>Christian Community / Christian Individual</vt:lpstr>
      <vt:lpstr>Christian Community / Christian Individual</vt:lpstr>
      <vt:lpstr> Christian Ethics vs World Ethics</vt:lpstr>
      <vt:lpstr>Christian Community / Cross </vt:lpstr>
      <vt:lpstr>New Life – Holy Spirit led Life</vt:lpstr>
      <vt:lpstr>New Life – New mindset, new attitude, new actions</vt:lpstr>
      <vt:lpstr>Christian Ethics pitfalls</vt:lpstr>
      <vt:lpstr>God is greater than our understanding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基督教伦理</dc:title>
  <dc:creator>Tony Jin</dc:creator>
  <cp:lastModifiedBy>Tony Jin</cp:lastModifiedBy>
  <cp:revision>17</cp:revision>
  <dcterms:created xsi:type="dcterms:W3CDTF">2021-02-06T01:42:19Z</dcterms:created>
  <dcterms:modified xsi:type="dcterms:W3CDTF">2021-02-07T03:23:59Z</dcterms:modified>
</cp:coreProperties>
</file>