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8" r:id="rId3"/>
    <p:sldId id="271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D6DD6-5294-4D97-B4E8-8F710A98D907}" v="3" dt="2020-07-11T22:48:57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12" autoAdjust="0"/>
    <p:restoredTop sz="94660"/>
  </p:normalViewPr>
  <p:slideViewPr>
    <p:cSldViewPr snapToGrid="0">
      <p:cViewPr>
        <p:scale>
          <a:sx n="83" d="100"/>
          <a:sy n="83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4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1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47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9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1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2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2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4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9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CB4D4-D58C-43D0-95B5-82AFAD386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建造時的内憂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9E6F5-1C62-42B8-A53E-24E139A70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尼希米記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5:1-19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89AFA-6B08-4696-AAD0-C6DE4AE3A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74" b="6482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883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A8E2B3D-9013-49DD-AD19-465E6B84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420F6C3-AAF3-4091-9B71-5FB534BD4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169896" y="0"/>
            <a:ext cx="6022105" cy="6858000"/>
          </a:xfrm>
          <a:custGeom>
            <a:avLst/>
            <a:gdLst>
              <a:gd name="connsiteX0" fmla="*/ 606846 w 6022105"/>
              <a:gd name="connsiteY0" fmla="*/ 0 h 6858000"/>
              <a:gd name="connsiteX1" fmla="*/ 6022105 w 6022105"/>
              <a:gd name="connsiteY1" fmla="*/ 0 h 6858000"/>
              <a:gd name="connsiteX2" fmla="*/ 6022105 w 6022105"/>
              <a:gd name="connsiteY2" fmla="*/ 6858000 h 6858000"/>
              <a:gd name="connsiteX3" fmla="*/ 0 w 6022105"/>
              <a:gd name="connsiteY3" fmla="*/ 6858000 h 6858000"/>
              <a:gd name="connsiteX4" fmla="*/ 374372 w 6022105"/>
              <a:gd name="connsiteY4" fmla="*/ 6658805 h 6858000"/>
              <a:gd name="connsiteX5" fmla="*/ 537405 w 6022105"/>
              <a:gd name="connsiteY5" fmla="*/ 6431153 h 6858000"/>
              <a:gd name="connsiteX6" fmla="*/ 594769 w 6022105"/>
              <a:gd name="connsiteY6" fmla="*/ 6367127 h 6858000"/>
              <a:gd name="connsiteX7" fmla="*/ 736668 w 6022105"/>
              <a:gd name="connsiteY7" fmla="*/ 6281757 h 6858000"/>
              <a:gd name="connsiteX8" fmla="*/ 984239 w 6022105"/>
              <a:gd name="connsiteY8" fmla="*/ 6100347 h 6858000"/>
              <a:gd name="connsiteX9" fmla="*/ 893664 w 6022105"/>
              <a:gd name="connsiteY9" fmla="*/ 6057663 h 6858000"/>
              <a:gd name="connsiteX10" fmla="*/ 631000 w 6022105"/>
              <a:gd name="connsiteY10" fmla="*/ 6167932 h 6858000"/>
              <a:gd name="connsiteX11" fmla="*/ 440793 w 6022105"/>
              <a:gd name="connsiteY11" fmla="*/ 6196388 h 6858000"/>
              <a:gd name="connsiteX12" fmla="*/ 709496 w 6022105"/>
              <a:gd name="connsiteY12" fmla="*/ 6004307 h 6858000"/>
              <a:gd name="connsiteX13" fmla="*/ 969143 w 6022105"/>
              <a:gd name="connsiteY13" fmla="*/ 5755314 h 6858000"/>
              <a:gd name="connsiteX14" fmla="*/ 769879 w 6022105"/>
              <a:gd name="connsiteY14" fmla="*/ 5801555 h 6858000"/>
              <a:gd name="connsiteX15" fmla="*/ 760822 w 6022105"/>
              <a:gd name="connsiteY15" fmla="*/ 5769542 h 6858000"/>
              <a:gd name="connsiteX16" fmla="*/ 935933 w 6022105"/>
              <a:gd name="connsiteY16" fmla="*/ 5474306 h 6858000"/>
              <a:gd name="connsiteX17" fmla="*/ 1020468 w 6022105"/>
              <a:gd name="connsiteY17" fmla="*/ 5353367 h 6858000"/>
              <a:gd name="connsiteX18" fmla="*/ 1406918 w 6022105"/>
              <a:gd name="connsiteY18" fmla="*/ 4994104 h 6858000"/>
              <a:gd name="connsiteX19" fmla="*/ 1038583 w 6022105"/>
              <a:gd name="connsiteY19" fmla="*/ 5154171 h 6858000"/>
              <a:gd name="connsiteX20" fmla="*/ 1418994 w 6022105"/>
              <a:gd name="connsiteY20" fmla="*/ 4805580 h 6858000"/>
              <a:gd name="connsiteX21" fmla="*/ 1603162 w 6022105"/>
              <a:gd name="connsiteY21" fmla="*/ 4677526 h 6858000"/>
              <a:gd name="connsiteX22" fmla="*/ 1648449 w 6022105"/>
              <a:gd name="connsiteY22" fmla="*/ 4602828 h 6858000"/>
              <a:gd name="connsiteX23" fmla="*/ 1566931 w 6022105"/>
              <a:gd name="connsiteY23" fmla="*/ 4585042 h 6858000"/>
              <a:gd name="connsiteX24" fmla="*/ 1316344 w 6022105"/>
              <a:gd name="connsiteY24" fmla="*/ 4613499 h 6858000"/>
              <a:gd name="connsiteX25" fmla="*/ 1627315 w 6022105"/>
              <a:gd name="connsiteY25" fmla="*/ 4378734 h 6858000"/>
              <a:gd name="connsiteX26" fmla="*/ 1394842 w 6022105"/>
              <a:gd name="connsiteY26" fmla="*/ 4414305 h 6858000"/>
              <a:gd name="connsiteX27" fmla="*/ 1328419 w 6022105"/>
              <a:gd name="connsiteY27" fmla="*/ 4321821 h 6858000"/>
              <a:gd name="connsiteX28" fmla="*/ 1219731 w 6022105"/>
              <a:gd name="connsiteY28" fmla="*/ 4172424 h 6858000"/>
              <a:gd name="connsiteX29" fmla="*/ 1144253 w 6022105"/>
              <a:gd name="connsiteY29" fmla="*/ 4090612 h 6858000"/>
              <a:gd name="connsiteX30" fmla="*/ 1114061 w 6022105"/>
              <a:gd name="connsiteY30" fmla="*/ 3827390 h 6858000"/>
              <a:gd name="connsiteX31" fmla="*/ 1177463 w 6022105"/>
              <a:gd name="connsiteY31" fmla="*/ 3539269 h 6858000"/>
              <a:gd name="connsiteX32" fmla="*/ 1352573 w 6022105"/>
              <a:gd name="connsiteY32" fmla="*/ 3393429 h 6858000"/>
              <a:gd name="connsiteX33" fmla="*/ 1301248 w 6022105"/>
              <a:gd name="connsiteY33" fmla="*/ 3229805 h 6858000"/>
              <a:gd name="connsiteX34" fmla="*/ 929894 w 6022105"/>
              <a:gd name="connsiteY34" fmla="*/ 3329402 h 6858000"/>
              <a:gd name="connsiteX35" fmla="*/ 1482396 w 6022105"/>
              <a:gd name="connsiteY35" fmla="*/ 2941684 h 6858000"/>
              <a:gd name="connsiteX36" fmla="*/ 1388803 w 6022105"/>
              <a:gd name="connsiteY36" fmla="*/ 2923898 h 6858000"/>
              <a:gd name="connsiteX37" fmla="*/ 1053678 w 6022105"/>
              <a:gd name="connsiteY37" fmla="*/ 2703362 h 6858000"/>
              <a:gd name="connsiteX38" fmla="*/ 1035564 w 6022105"/>
              <a:gd name="connsiteY38" fmla="*/ 2692689 h 6858000"/>
              <a:gd name="connsiteX39" fmla="*/ 978200 w 6022105"/>
              <a:gd name="connsiteY39" fmla="*/ 2553965 h 6858000"/>
              <a:gd name="connsiteX40" fmla="*/ 797052 w 6022105"/>
              <a:gd name="connsiteY40" fmla="*/ 2532623 h 6858000"/>
              <a:gd name="connsiteX41" fmla="*/ 646095 w 6022105"/>
              <a:gd name="connsiteY41" fmla="*/ 2564636 h 6858000"/>
              <a:gd name="connsiteX42" fmla="*/ 483061 w 6022105"/>
              <a:gd name="connsiteY42" fmla="*/ 2525509 h 6858000"/>
              <a:gd name="connsiteX43" fmla="*/ 338143 w 6022105"/>
              <a:gd name="connsiteY43" fmla="*/ 2543294 h 6858000"/>
              <a:gd name="connsiteX44" fmla="*/ 214358 w 6022105"/>
              <a:gd name="connsiteY44" fmla="*/ 2518395 h 6858000"/>
              <a:gd name="connsiteX45" fmla="*/ 335123 w 6022105"/>
              <a:gd name="connsiteY45" fmla="*/ 2401012 h 6858000"/>
              <a:gd name="connsiteX46" fmla="*/ 504195 w 6022105"/>
              <a:gd name="connsiteY46" fmla="*/ 2401012 h 6858000"/>
              <a:gd name="connsiteX47" fmla="*/ 624961 w 6022105"/>
              <a:gd name="connsiteY47" fmla="*/ 2326314 h 6858000"/>
              <a:gd name="connsiteX48" fmla="*/ 739688 w 6022105"/>
              <a:gd name="connsiteY48" fmla="*/ 2191146 h 6858000"/>
              <a:gd name="connsiteX49" fmla="*/ 1144253 w 6022105"/>
              <a:gd name="connsiteY49" fmla="*/ 1974165 h 6858000"/>
              <a:gd name="connsiteX50" fmla="*/ 1216712 w 6022105"/>
              <a:gd name="connsiteY50" fmla="*/ 1892353 h 6858000"/>
              <a:gd name="connsiteX51" fmla="*/ 63401 w 6022105"/>
              <a:gd name="connsiteY51" fmla="*/ 2208931 h 6858000"/>
              <a:gd name="connsiteX52" fmla="*/ 419660 w 6022105"/>
              <a:gd name="connsiteY52" fmla="*/ 2077320 h 6858000"/>
              <a:gd name="connsiteX53" fmla="*/ 178128 w 6022105"/>
              <a:gd name="connsiteY53" fmla="*/ 2102219 h 6858000"/>
              <a:gd name="connsiteX54" fmla="*/ 45286 w 6022105"/>
              <a:gd name="connsiteY54" fmla="*/ 2013292 h 6858000"/>
              <a:gd name="connsiteX55" fmla="*/ 45286 w 6022105"/>
              <a:gd name="connsiteY55" fmla="*/ 1984836 h 6858000"/>
              <a:gd name="connsiteX56" fmla="*/ 144917 w 6022105"/>
              <a:gd name="connsiteY56" fmla="*/ 1903025 h 6858000"/>
              <a:gd name="connsiteX57" fmla="*/ 202281 w 6022105"/>
              <a:gd name="connsiteY57" fmla="*/ 1849668 h 6858000"/>
              <a:gd name="connsiteX58" fmla="*/ 359276 w 6022105"/>
              <a:gd name="connsiteY58" fmla="*/ 1657587 h 6858000"/>
              <a:gd name="connsiteX59" fmla="*/ 247569 w 6022105"/>
              <a:gd name="connsiteY59" fmla="*/ 1636245 h 6858000"/>
              <a:gd name="connsiteX60" fmla="*/ 205301 w 6022105"/>
              <a:gd name="connsiteY60" fmla="*/ 1597117 h 6858000"/>
              <a:gd name="connsiteX61" fmla="*/ 235492 w 6022105"/>
              <a:gd name="connsiteY61" fmla="*/ 1540204 h 6858000"/>
              <a:gd name="connsiteX62" fmla="*/ 582694 w 6022105"/>
              <a:gd name="connsiteY62" fmla="*/ 1365909 h 6858000"/>
              <a:gd name="connsiteX63" fmla="*/ 609865 w 6022105"/>
              <a:gd name="connsiteY63" fmla="*/ 1230741 h 6858000"/>
              <a:gd name="connsiteX64" fmla="*/ 543445 w 6022105"/>
              <a:gd name="connsiteY64" fmla="*/ 1209399 h 6858000"/>
              <a:gd name="connsiteX65" fmla="*/ 467966 w 6022105"/>
              <a:gd name="connsiteY65" fmla="*/ 1220069 h 6858000"/>
              <a:gd name="connsiteX66" fmla="*/ 528348 w 6022105"/>
              <a:gd name="connsiteY66" fmla="*/ 1113358 h 6858000"/>
              <a:gd name="connsiteX67" fmla="*/ 772899 w 6022105"/>
              <a:gd name="connsiteY67" fmla="*/ 1006647 h 6858000"/>
              <a:gd name="connsiteX68" fmla="*/ 818186 w 6022105"/>
              <a:gd name="connsiteY68" fmla="*/ 949734 h 6858000"/>
              <a:gd name="connsiteX69" fmla="*/ 757803 w 6022105"/>
              <a:gd name="connsiteY69" fmla="*/ 921277 h 6858000"/>
              <a:gd name="connsiteX70" fmla="*/ 712516 w 6022105"/>
              <a:gd name="connsiteY70" fmla="*/ 910606 h 6858000"/>
              <a:gd name="connsiteX71" fmla="*/ 1648449 w 6022105"/>
              <a:gd name="connsiteY71" fmla="*/ 465975 h 6858000"/>
              <a:gd name="connsiteX72" fmla="*/ 1437109 w 6022105"/>
              <a:gd name="connsiteY72" fmla="*/ 462417 h 6858000"/>
              <a:gd name="connsiteX73" fmla="*/ 1228788 w 6022105"/>
              <a:gd name="connsiteY73" fmla="*/ 533558 h 6858000"/>
              <a:gd name="connsiteX74" fmla="*/ 1008391 w 6022105"/>
              <a:gd name="connsiteY74" fmla="*/ 522887 h 6858000"/>
              <a:gd name="connsiteX75" fmla="*/ 800071 w 6022105"/>
              <a:gd name="connsiteY75" fmla="*/ 558458 h 6858000"/>
              <a:gd name="connsiteX76" fmla="*/ 618923 w 6022105"/>
              <a:gd name="connsiteY76" fmla="*/ 558458 h 6858000"/>
              <a:gd name="connsiteX77" fmla="*/ 787995 w 6022105"/>
              <a:gd name="connsiteY77" fmla="*/ 505101 h 6858000"/>
              <a:gd name="connsiteX78" fmla="*/ 851396 w 6022105"/>
              <a:gd name="connsiteY78" fmla="*/ 416176 h 6858000"/>
              <a:gd name="connsiteX79" fmla="*/ 830263 w 6022105"/>
              <a:gd name="connsiteY79" fmla="*/ 334364 h 6858000"/>
              <a:gd name="connsiteX80" fmla="*/ 760822 w 6022105"/>
              <a:gd name="connsiteY80" fmla="*/ 359262 h 6858000"/>
              <a:gd name="connsiteX81" fmla="*/ 679305 w 6022105"/>
              <a:gd name="connsiteY81" fmla="*/ 451747 h 6858000"/>
              <a:gd name="connsiteX82" fmla="*/ 661190 w 6022105"/>
              <a:gd name="connsiteY82" fmla="*/ 394834 h 6858000"/>
              <a:gd name="connsiteX83" fmla="*/ 612884 w 6022105"/>
              <a:gd name="connsiteY83" fmla="*/ 352148 h 6858000"/>
              <a:gd name="connsiteX84" fmla="*/ 335123 w 6022105"/>
              <a:gd name="connsiteY84" fmla="*/ 373491 h 6858000"/>
              <a:gd name="connsiteX85" fmla="*/ 519291 w 6022105"/>
              <a:gd name="connsiteY85" fmla="*/ 192082 h 6858000"/>
              <a:gd name="connsiteX86" fmla="*/ 637037 w 6022105"/>
              <a:gd name="connsiteY86" fmla="*/ 163625 h 6858000"/>
              <a:gd name="connsiteX87" fmla="*/ 664209 w 6022105"/>
              <a:gd name="connsiteY87" fmla="*/ 88927 h 6858000"/>
              <a:gd name="connsiteX88" fmla="*/ 609865 w 6022105"/>
              <a:gd name="connsiteY88" fmla="*/ 71141 h 6858000"/>
              <a:gd name="connsiteX89" fmla="*/ 338143 w 6022105"/>
              <a:gd name="connsiteY89" fmla="*/ 135168 h 6858000"/>
              <a:gd name="connsiteX90" fmla="*/ 292855 w 6022105"/>
              <a:gd name="connsiteY90" fmla="*/ 110269 h 6858000"/>
              <a:gd name="connsiteX91" fmla="*/ 606846 w 6022105"/>
              <a:gd name="connsiteY9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22105" h="6858000">
                <a:moveTo>
                  <a:pt x="606846" y="0"/>
                </a:moveTo>
                <a:lnTo>
                  <a:pt x="6022105" y="0"/>
                </a:lnTo>
                <a:lnTo>
                  <a:pt x="6022105" y="6858000"/>
                </a:lnTo>
                <a:lnTo>
                  <a:pt x="0" y="6858000"/>
                </a:lnTo>
                <a:cubicBezTo>
                  <a:pt x="123784" y="6786859"/>
                  <a:pt x="241530" y="6701489"/>
                  <a:pt x="374372" y="6658805"/>
                </a:cubicBezTo>
                <a:cubicBezTo>
                  <a:pt x="464946" y="6630349"/>
                  <a:pt x="552502" y="6580550"/>
                  <a:pt x="537405" y="6431153"/>
                </a:cubicBezTo>
                <a:cubicBezTo>
                  <a:pt x="534387" y="6388469"/>
                  <a:pt x="558540" y="6356456"/>
                  <a:pt x="594769" y="6367127"/>
                </a:cubicBezTo>
                <a:cubicBezTo>
                  <a:pt x="664209" y="6388469"/>
                  <a:pt x="697421" y="6327999"/>
                  <a:pt x="736668" y="6281757"/>
                </a:cubicBezTo>
                <a:cubicBezTo>
                  <a:pt x="806109" y="6199945"/>
                  <a:pt x="872530" y="6114575"/>
                  <a:pt x="984239" y="6100347"/>
                </a:cubicBezTo>
                <a:cubicBezTo>
                  <a:pt x="963105" y="6036320"/>
                  <a:pt x="926876" y="6043434"/>
                  <a:pt x="893664" y="6057663"/>
                </a:cubicBezTo>
                <a:cubicBezTo>
                  <a:pt x="806109" y="6093234"/>
                  <a:pt x="718554" y="6132361"/>
                  <a:pt x="631000" y="6167932"/>
                </a:cubicBezTo>
                <a:cubicBezTo>
                  <a:pt x="573636" y="6189274"/>
                  <a:pt x="516273" y="6221287"/>
                  <a:pt x="440793" y="6196388"/>
                </a:cubicBezTo>
                <a:cubicBezTo>
                  <a:pt x="507214" y="6068335"/>
                  <a:pt x="618923" y="6043434"/>
                  <a:pt x="709496" y="6004307"/>
                </a:cubicBezTo>
                <a:cubicBezTo>
                  <a:pt x="821206" y="5954508"/>
                  <a:pt x="887626" y="5862025"/>
                  <a:pt x="969143" y="5755314"/>
                </a:cubicBezTo>
                <a:cubicBezTo>
                  <a:pt x="887626" y="5726858"/>
                  <a:pt x="836301" y="5805112"/>
                  <a:pt x="769879" y="5801555"/>
                </a:cubicBezTo>
                <a:cubicBezTo>
                  <a:pt x="766860" y="5790884"/>
                  <a:pt x="760822" y="5769542"/>
                  <a:pt x="760822" y="5769542"/>
                </a:cubicBezTo>
                <a:cubicBezTo>
                  <a:pt x="869512" y="5712629"/>
                  <a:pt x="917816" y="5605917"/>
                  <a:pt x="935933" y="5474306"/>
                </a:cubicBezTo>
                <a:cubicBezTo>
                  <a:pt x="941970" y="5406721"/>
                  <a:pt x="981219" y="5385379"/>
                  <a:pt x="1020468" y="5353367"/>
                </a:cubicBezTo>
                <a:cubicBezTo>
                  <a:pt x="1153310" y="5243097"/>
                  <a:pt x="1295209" y="5143500"/>
                  <a:pt x="1406918" y="4994104"/>
                </a:cubicBezTo>
                <a:cubicBezTo>
                  <a:pt x="1277095" y="5011889"/>
                  <a:pt x="1174445" y="5111487"/>
                  <a:pt x="1038583" y="5154171"/>
                </a:cubicBezTo>
                <a:cubicBezTo>
                  <a:pt x="1147271" y="4990547"/>
                  <a:pt x="1289172" y="4905177"/>
                  <a:pt x="1418994" y="4805580"/>
                </a:cubicBezTo>
                <a:cubicBezTo>
                  <a:pt x="1479378" y="4759339"/>
                  <a:pt x="1533721" y="4702425"/>
                  <a:pt x="1603162" y="4677526"/>
                </a:cubicBezTo>
                <a:cubicBezTo>
                  <a:pt x="1627315" y="4670412"/>
                  <a:pt x="1669584" y="4652628"/>
                  <a:pt x="1648449" y="4602828"/>
                </a:cubicBezTo>
                <a:cubicBezTo>
                  <a:pt x="1630334" y="4560144"/>
                  <a:pt x="1597123" y="4574373"/>
                  <a:pt x="1566931" y="4585042"/>
                </a:cubicBezTo>
                <a:cubicBezTo>
                  <a:pt x="1494473" y="4613499"/>
                  <a:pt x="1415975" y="4613499"/>
                  <a:pt x="1316344" y="4613499"/>
                </a:cubicBezTo>
                <a:cubicBezTo>
                  <a:pt x="1400879" y="4478331"/>
                  <a:pt x="1554856" y="4521016"/>
                  <a:pt x="1627315" y="4378734"/>
                </a:cubicBezTo>
                <a:cubicBezTo>
                  <a:pt x="1536741" y="4353835"/>
                  <a:pt x="1467300" y="4403633"/>
                  <a:pt x="1394842" y="4414305"/>
                </a:cubicBezTo>
                <a:cubicBezTo>
                  <a:pt x="1328419" y="4424975"/>
                  <a:pt x="1313325" y="4400076"/>
                  <a:pt x="1328419" y="4321821"/>
                </a:cubicBezTo>
                <a:cubicBezTo>
                  <a:pt x="1352573" y="4200882"/>
                  <a:pt x="1316344" y="4140411"/>
                  <a:pt x="1219731" y="4172424"/>
                </a:cubicBezTo>
                <a:cubicBezTo>
                  <a:pt x="1129157" y="4204438"/>
                  <a:pt x="1120099" y="4158196"/>
                  <a:pt x="1144253" y="4090612"/>
                </a:cubicBezTo>
                <a:cubicBezTo>
                  <a:pt x="1180482" y="3991015"/>
                  <a:pt x="1141234" y="3912759"/>
                  <a:pt x="1114061" y="3827390"/>
                </a:cubicBezTo>
                <a:cubicBezTo>
                  <a:pt x="1071793" y="3699337"/>
                  <a:pt x="1089907" y="3635309"/>
                  <a:pt x="1177463" y="3539269"/>
                </a:cubicBezTo>
                <a:cubicBezTo>
                  <a:pt x="1228788" y="3485914"/>
                  <a:pt x="1280115" y="3439672"/>
                  <a:pt x="1352573" y="3393429"/>
                </a:cubicBezTo>
                <a:cubicBezTo>
                  <a:pt x="1186520" y="3368530"/>
                  <a:pt x="1358611" y="3283162"/>
                  <a:pt x="1301248" y="3229805"/>
                </a:cubicBezTo>
                <a:cubicBezTo>
                  <a:pt x="1183502" y="3208463"/>
                  <a:pt x="1089907" y="3379202"/>
                  <a:pt x="929894" y="3329402"/>
                </a:cubicBezTo>
                <a:cubicBezTo>
                  <a:pt x="1123118" y="3183563"/>
                  <a:pt x="1340497" y="3137322"/>
                  <a:pt x="1482396" y="2941684"/>
                </a:cubicBezTo>
                <a:cubicBezTo>
                  <a:pt x="1449186" y="2899000"/>
                  <a:pt x="1415975" y="2941684"/>
                  <a:pt x="1388803" y="2923898"/>
                </a:cubicBezTo>
                <a:cubicBezTo>
                  <a:pt x="1388803" y="2913227"/>
                  <a:pt x="1071793" y="2980812"/>
                  <a:pt x="1053678" y="2703362"/>
                </a:cubicBezTo>
                <a:cubicBezTo>
                  <a:pt x="1047640" y="2703362"/>
                  <a:pt x="1041601" y="2703362"/>
                  <a:pt x="1035564" y="2692689"/>
                </a:cubicBezTo>
                <a:cubicBezTo>
                  <a:pt x="1002354" y="2653563"/>
                  <a:pt x="1032544" y="2561080"/>
                  <a:pt x="978200" y="2553965"/>
                </a:cubicBezTo>
                <a:cubicBezTo>
                  <a:pt x="917816" y="2546851"/>
                  <a:pt x="860453" y="2514837"/>
                  <a:pt x="797052" y="2532623"/>
                </a:cubicBezTo>
                <a:cubicBezTo>
                  <a:pt x="748745" y="2546851"/>
                  <a:pt x="697421" y="2564636"/>
                  <a:pt x="646095" y="2564636"/>
                </a:cubicBezTo>
                <a:cubicBezTo>
                  <a:pt x="591751" y="2564636"/>
                  <a:pt x="516273" y="2685576"/>
                  <a:pt x="483061" y="2525509"/>
                </a:cubicBezTo>
                <a:cubicBezTo>
                  <a:pt x="483061" y="2518395"/>
                  <a:pt x="389468" y="2536181"/>
                  <a:pt x="338143" y="2543294"/>
                </a:cubicBezTo>
                <a:cubicBezTo>
                  <a:pt x="295875" y="2550408"/>
                  <a:pt x="244549" y="2582422"/>
                  <a:pt x="214358" y="2518395"/>
                </a:cubicBezTo>
                <a:cubicBezTo>
                  <a:pt x="199263" y="2479267"/>
                  <a:pt x="271722" y="2408126"/>
                  <a:pt x="335123" y="2401012"/>
                </a:cubicBezTo>
                <a:cubicBezTo>
                  <a:pt x="392486" y="2393898"/>
                  <a:pt x="449850" y="2386784"/>
                  <a:pt x="504195" y="2401012"/>
                </a:cubicBezTo>
                <a:cubicBezTo>
                  <a:pt x="570616" y="2418796"/>
                  <a:pt x="606846" y="2390340"/>
                  <a:pt x="624961" y="2326314"/>
                </a:cubicBezTo>
                <a:cubicBezTo>
                  <a:pt x="646095" y="2258731"/>
                  <a:pt x="685344" y="2223159"/>
                  <a:pt x="739688" y="2191146"/>
                </a:cubicBezTo>
                <a:cubicBezTo>
                  <a:pt x="872530" y="2112891"/>
                  <a:pt x="999334" y="2020407"/>
                  <a:pt x="1144253" y="1974165"/>
                </a:cubicBezTo>
                <a:cubicBezTo>
                  <a:pt x="1171425" y="1967051"/>
                  <a:pt x="1204635" y="1952823"/>
                  <a:pt x="1216712" y="1892353"/>
                </a:cubicBezTo>
                <a:cubicBezTo>
                  <a:pt x="824224" y="1984836"/>
                  <a:pt x="467966" y="2223159"/>
                  <a:pt x="63401" y="2208931"/>
                </a:cubicBezTo>
                <a:cubicBezTo>
                  <a:pt x="172091" y="2134233"/>
                  <a:pt x="301913" y="2130676"/>
                  <a:pt x="419660" y="2077320"/>
                </a:cubicBezTo>
                <a:cubicBezTo>
                  <a:pt x="335123" y="2038192"/>
                  <a:pt x="256626" y="2080877"/>
                  <a:pt x="178128" y="2102219"/>
                </a:cubicBezTo>
                <a:cubicBezTo>
                  <a:pt x="111707" y="2120004"/>
                  <a:pt x="51324" y="2123562"/>
                  <a:pt x="45286" y="2013292"/>
                </a:cubicBezTo>
                <a:cubicBezTo>
                  <a:pt x="45286" y="2002622"/>
                  <a:pt x="45286" y="1995507"/>
                  <a:pt x="45286" y="1984836"/>
                </a:cubicBezTo>
                <a:cubicBezTo>
                  <a:pt x="69439" y="1938595"/>
                  <a:pt x="102650" y="1917252"/>
                  <a:pt x="144917" y="1903025"/>
                </a:cubicBezTo>
                <a:cubicBezTo>
                  <a:pt x="169071" y="1895910"/>
                  <a:pt x="202281" y="1881683"/>
                  <a:pt x="202281" y="1849668"/>
                </a:cubicBezTo>
                <a:cubicBezTo>
                  <a:pt x="199263" y="1728729"/>
                  <a:pt x="280779" y="1693158"/>
                  <a:pt x="359276" y="1657587"/>
                </a:cubicBezTo>
                <a:cubicBezTo>
                  <a:pt x="317008" y="1597117"/>
                  <a:pt x="280779" y="1639802"/>
                  <a:pt x="247569" y="1636245"/>
                </a:cubicBezTo>
                <a:cubicBezTo>
                  <a:pt x="226434" y="1632688"/>
                  <a:pt x="205301" y="1629132"/>
                  <a:pt x="205301" y="1597117"/>
                </a:cubicBezTo>
                <a:cubicBezTo>
                  <a:pt x="205301" y="1572219"/>
                  <a:pt x="214358" y="1540204"/>
                  <a:pt x="235492" y="1540204"/>
                </a:cubicBezTo>
                <a:cubicBezTo>
                  <a:pt x="368334" y="1536647"/>
                  <a:pt x="443813" y="1365909"/>
                  <a:pt x="582694" y="1365909"/>
                </a:cubicBezTo>
                <a:cubicBezTo>
                  <a:pt x="667229" y="1365909"/>
                  <a:pt x="540425" y="1269868"/>
                  <a:pt x="609865" y="1230741"/>
                </a:cubicBezTo>
                <a:cubicBezTo>
                  <a:pt x="624961" y="1220069"/>
                  <a:pt x="567597" y="1205842"/>
                  <a:pt x="543445" y="1209399"/>
                </a:cubicBezTo>
                <a:cubicBezTo>
                  <a:pt x="519291" y="1212955"/>
                  <a:pt x="498156" y="1237855"/>
                  <a:pt x="467966" y="1220069"/>
                </a:cubicBezTo>
                <a:cubicBezTo>
                  <a:pt x="452870" y="1156043"/>
                  <a:pt x="492119" y="1131144"/>
                  <a:pt x="528348" y="1113358"/>
                </a:cubicBezTo>
                <a:cubicBezTo>
                  <a:pt x="606846" y="1070674"/>
                  <a:pt x="685344" y="1020875"/>
                  <a:pt x="772899" y="1006647"/>
                </a:cubicBezTo>
                <a:cubicBezTo>
                  <a:pt x="803089" y="1003089"/>
                  <a:pt x="821206" y="985305"/>
                  <a:pt x="818186" y="949734"/>
                </a:cubicBezTo>
                <a:cubicBezTo>
                  <a:pt x="812148" y="903491"/>
                  <a:pt x="781956" y="917720"/>
                  <a:pt x="757803" y="921277"/>
                </a:cubicBezTo>
                <a:cubicBezTo>
                  <a:pt x="742707" y="924835"/>
                  <a:pt x="727611" y="935506"/>
                  <a:pt x="712516" y="910606"/>
                </a:cubicBezTo>
                <a:cubicBezTo>
                  <a:pt x="1065755" y="658055"/>
                  <a:pt x="1252941" y="672284"/>
                  <a:pt x="1648449" y="465975"/>
                </a:cubicBezTo>
                <a:cubicBezTo>
                  <a:pt x="1560894" y="426847"/>
                  <a:pt x="1497492" y="455303"/>
                  <a:pt x="1437109" y="462417"/>
                </a:cubicBezTo>
                <a:cubicBezTo>
                  <a:pt x="1286152" y="480203"/>
                  <a:pt x="1379746" y="512216"/>
                  <a:pt x="1228788" y="533558"/>
                </a:cubicBezTo>
                <a:cubicBezTo>
                  <a:pt x="1156328" y="544229"/>
                  <a:pt x="1089907" y="579800"/>
                  <a:pt x="1008391" y="522887"/>
                </a:cubicBezTo>
                <a:cubicBezTo>
                  <a:pt x="954047" y="483759"/>
                  <a:pt x="866492" y="526444"/>
                  <a:pt x="800071" y="558458"/>
                </a:cubicBezTo>
                <a:cubicBezTo>
                  <a:pt x="745726" y="586915"/>
                  <a:pt x="691382" y="594028"/>
                  <a:pt x="618923" y="558458"/>
                </a:cubicBezTo>
                <a:cubicBezTo>
                  <a:pt x="685344" y="537116"/>
                  <a:pt x="736668" y="519330"/>
                  <a:pt x="787995" y="505101"/>
                </a:cubicBezTo>
                <a:cubicBezTo>
                  <a:pt x="830263" y="494431"/>
                  <a:pt x="854416" y="469532"/>
                  <a:pt x="851396" y="416176"/>
                </a:cubicBezTo>
                <a:cubicBezTo>
                  <a:pt x="851396" y="387720"/>
                  <a:pt x="860453" y="348592"/>
                  <a:pt x="830263" y="334364"/>
                </a:cubicBezTo>
                <a:cubicBezTo>
                  <a:pt x="806109" y="320135"/>
                  <a:pt x="772899" y="334364"/>
                  <a:pt x="760822" y="359262"/>
                </a:cubicBezTo>
                <a:cubicBezTo>
                  <a:pt x="745726" y="405504"/>
                  <a:pt x="730631" y="448189"/>
                  <a:pt x="679305" y="451747"/>
                </a:cubicBezTo>
                <a:cubicBezTo>
                  <a:pt x="609865" y="458860"/>
                  <a:pt x="649115" y="430405"/>
                  <a:pt x="661190" y="394834"/>
                </a:cubicBezTo>
                <a:cubicBezTo>
                  <a:pt x="673267" y="355706"/>
                  <a:pt x="637037" y="345034"/>
                  <a:pt x="612884" y="352148"/>
                </a:cubicBezTo>
                <a:cubicBezTo>
                  <a:pt x="522310" y="384162"/>
                  <a:pt x="428717" y="327250"/>
                  <a:pt x="335123" y="373491"/>
                </a:cubicBezTo>
                <a:cubicBezTo>
                  <a:pt x="359276" y="259665"/>
                  <a:pt x="410603" y="209867"/>
                  <a:pt x="519291" y="192082"/>
                </a:cubicBezTo>
                <a:cubicBezTo>
                  <a:pt x="558540" y="188525"/>
                  <a:pt x="600808" y="195638"/>
                  <a:pt x="637037" y="163625"/>
                </a:cubicBezTo>
                <a:cubicBezTo>
                  <a:pt x="658172" y="145839"/>
                  <a:pt x="679305" y="124497"/>
                  <a:pt x="664209" y="88927"/>
                </a:cubicBezTo>
                <a:cubicBezTo>
                  <a:pt x="655152" y="64027"/>
                  <a:pt x="631000" y="64027"/>
                  <a:pt x="609865" y="71141"/>
                </a:cubicBezTo>
                <a:cubicBezTo>
                  <a:pt x="522310" y="110269"/>
                  <a:pt x="428717" y="120941"/>
                  <a:pt x="338143" y="135168"/>
                </a:cubicBezTo>
                <a:cubicBezTo>
                  <a:pt x="323047" y="138725"/>
                  <a:pt x="307951" y="145839"/>
                  <a:pt x="292855" y="110269"/>
                </a:cubicBezTo>
                <a:cubicBezTo>
                  <a:pt x="398525" y="78255"/>
                  <a:pt x="501176" y="35571"/>
                  <a:pt x="606846" y="0"/>
                </a:cubicBezTo>
                <a:close/>
              </a:path>
            </a:pathLst>
          </a:custGeom>
          <a:solidFill>
            <a:srgbClr val="B96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EB1FF-AB4F-47E2-A32B-783E48E7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3" y="1674546"/>
            <a:ext cx="5594224" cy="3508908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800" b="1" dirty="0">
                <a:effectLst/>
              </a:rPr>
              <a:t>三</a:t>
            </a:r>
            <a:r>
              <a:rPr lang="zh-TW" altLang="en-US" sz="4800" b="1" dirty="0">
                <a:solidFill>
                  <a:srgbClr val="00B0F0"/>
                </a:solidFill>
                <a:effectLst/>
              </a:rPr>
              <a:t>、</a:t>
            </a:r>
            <a:r>
              <a:rPr lang="zh-TW" altLang="en-US" sz="4800" b="1" dirty="0">
                <a:effectLst/>
              </a:rPr>
              <a:t>彼此幫補乃成事之力</a:t>
            </a:r>
            <a:br>
              <a:rPr lang="en-US" altLang="zh-TW" sz="4800" b="0" dirty="0">
                <a:effectLst/>
              </a:rPr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2443-52C4-4F9F-8178-C9E1845C6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284" y="1674546"/>
            <a:ext cx="3404938" cy="3508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400" b="1" i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b="1" i="0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自我主義，唯我獨尊？</a:t>
            </a:r>
            <a:br>
              <a:rPr lang="en-US" altLang="zh-TW" sz="24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zh-TW" sz="24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400" b="1" i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聖徒缺乏要幫補，客要一味地款待。（羅</a:t>
            </a:r>
            <a:r>
              <a:rPr lang="en-US" altLang="zh-TW" sz="2400" b="1" i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</a:t>
            </a:r>
            <a:r>
              <a:rPr lang="zh-TW" altLang="en-US" sz="2400" b="1" i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TW" sz="2400" b="1" i="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400" b="1" i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好施捨的，必得豐裕； 滋潤人的，必得滋潤。（箴言‬ ‭</a:t>
            </a:r>
            <a:r>
              <a:rPr lang="en-US" altLang="zh-TW" sz="2400" b="1" i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11:25‬</a:t>
            </a:r>
            <a:r>
              <a:rPr lang="zh-TW" altLang="en-US" sz="2400" b="1" i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）‭</a:t>
            </a:r>
            <a:endParaRPr lang="en-US" sz="24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3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2FD8D3-C74C-4B1D-A596-F090EE1A2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3D6B5C-B8B4-4071-9480-DEE5EC781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B96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2EB7C-088C-45E7-9432-E203EA3E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>
            <a:normAutofit/>
          </a:bodyPr>
          <a:lstStyle/>
          <a:p>
            <a:r>
              <a:rPr kumimoji="0" lang="en-US" altLang="en-US" b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四、全然委身乃連動之軸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E8639A-939C-4F1C-BF1D-39153B93EC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36419" y="713313"/>
            <a:ext cx="4617381" cy="54313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渾水摸魚，能摸就摸</a:t>
            </a:r>
            <a:r>
              <a:rPr lang="zh-TW" alt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是</a:t>
            </a: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為聰明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所以，弟兄們，我以神的慈悲勸你們，將身體獻上，當作活祭，是聖潔的，是神所喜悅的；你們如此事奉乃是理所當然的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。（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羅馬書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‬ ‭12:1‬）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以色列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啊，你要聽！耶和華－我們神是獨一的主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你要盡心、盡性、盡力愛耶和華－你的神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申命記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‬ ‭6:4-5‬)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5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A34D5-5562-4AAB-82CE-7C022A46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zh-TW" altLang="en-US" b="1">
                <a:effectLst/>
                <a:latin typeface="Arial" panose="020B0604020202020204" pitchFamily="34" charset="0"/>
              </a:rPr>
              <a:t>五、敬畏真神乃服事之基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8A0E3-BC77-4416-A73C-675C22F25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4" r="22026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D5DB-59A3-4E11-9F35-0F35605D8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zh-TW" altLang="en-US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敬畏神是迷信或軟弱的表現？</a:t>
            </a:r>
            <a:br>
              <a:rPr lang="zh-TW" altLang="en-US" sz="2000" b="1" dirty="0"/>
            </a:br>
            <a:endParaRPr lang="en-US" altLang="zh-TW" sz="2000" b="1" i="0" dirty="0"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zh-TW" altLang="en-US" sz="2000" b="1" dirty="0">
                <a:latin typeface="Arial" panose="020B0604020202020204" pitchFamily="34" charset="0"/>
              </a:rPr>
              <a:t> </a:t>
            </a:r>
            <a:r>
              <a:rPr lang="zh-TW" altLang="en-US" sz="2000" b="1" i="0" dirty="0">
                <a:effectLst/>
                <a:latin typeface="Arial" panose="020B0604020202020204" pitchFamily="34" charset="0"/>
              </a:rPr>
              <a:t>敬畏耶和華是智慧的開端； 認識至聖者便是聰明。（箴言‬ ‭</a:t>
            </a:r>
            <a:r>
              <a:rPr lang="en-US" altLang="zh-TW" sz="2000" b="1" i="0" dirty="0">
                <a:effectLst/>
                <a:latin typeface="Arial" panose="020B0604020202020204" pitchFamily="34" charset="0"/>
              </a:rPr>
              <a:t>9:10‬</a:t>
            </a:r>
            <a:r>
              <a:rPr lang="zh-TW" altLang="en-US" sz="2000" b="1" i="0" dirty="0">
                <a:effectLst/>
                <a:latin typeface="Arial" panose="020B0604020202020204" pitchFamily="34" charset="0"/>
              </a:rPr>
              <a:t>）‭</a:t>
            </a:r>
            <a:endParaRPr lang="en-US" altLang="zh-TW" sz="2000" b="1" i="0" dirty="0"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zh-TW" altLang="en-US" sz="2000" b="1" i="0" dirty="0">
                <a:effectLst/>
                <a:latin typeface="Arial" panose="020B0604020202020204" pitchFamily="34" charset="0"/>
              </a:rPr>
              <a:t>敬畏耶和華使人日子加多； 但惡人的年歲必被減少。（箴言‬ ‭</a:t>
            </a:r>
            <a:r>
              <a:rPr lang="en-US" altLang="zh-TW" sz="2000" b="1" i="0" dirty="0">
                <a:effectLst/>
                <a:latin typeface="Arial" panose="020B0604020202020204" pitchFamily="34" charset="0"/>
              </a:rPr>
              <a:t>10:27‬</a:t>
            </a:r>
            <a:r>
              <a:rPr lang="zh-TW" altLang="en-US" sz="2000" b="1" i="0" dirty="0">
                <a:effectLst/>
                <a:latin typeface="Arial" panose="020B0604020202020204" pitchFamily="34" charset="0"/>
              </a:rPr>
              <a:t>）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146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9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298161-B0DE-4EA2-88FD-4D6C5FCC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本章信息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br>
              <a:rPr lang="en-US" altLang="zh-TW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zh-TW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entury Gothic"/>
                <a:ea typeface="+mn-ea"/>
                <a:cs typeface="+mn-cs"/>
              </a:rPr>
              <a:t>一、彼此欺壓乃敗軍之兆</a:t>
            </a:r>
            <a:br>
              <a:rPr kumimoji="0" lang="en-US" altLang="zh-TW" sz="16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zh-TW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entury Gothic"/>
                <a:ea typeface="+mn-ea"/>
                <a:cs typeface="+mn-cs"/>
              </a:rPr>
              <a:t>二、不公不義乃蝕國之蠱</a:t>
            </a:r>
            <a:br>
              <a:rPr kumimoji="0" lang="en-US" altLang="zh-TW" sz="16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zh-TW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entury Gothic"/>
                <a:ea typeface="+mn-ea"/>
                <a:cs typeface="+mn-cs"/>
              </a:rPr>
              <a:t>三、彼此幫補乃成事之力</a:t>
            </a:r>
            <a:br>
              <a:rPr kumimoji="0" lang="en-US" altLang="zh-TW" sz="16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zh-TW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entury Gothic"/>
                <a:ea typeface="+mn-ea"/>
                <a:cs typeface="+mn-cs"/>
              </a:rPr>
              <a:t>四、全然委身乃連動之軸</a:t>
            </a:r>
            <a:br>
              <a:rPr kumimoji="0" lang="en-US" altLang="zh-TW" sz="16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zh-TW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entury Gothic"/>
                <a:ea typeface="+mn-ea"/>
                <a:cs typeface="+mn-cs"/>
              </a:rPr>
              <a:t>五、敬畏真神乃服事之基</a:t>
            </a:r>
            <a:br>
              <a:rPr kumimoji="0" lang="en-US" sz="16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4FACD-514D-47DE-A454-192AC4AC3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2000" b="1" i="1" dirty="0">
                <a:solidFill>
                  <a:srgbClr val="002060"/>
                </a:solidFill>
                <a:latin typeface="Arial" panose="020B0604020202020204" pitchFamily="34" charset="0"/>
              </a:rPr>
              <a:t>後續</a:t>
            </a:r>
            <a:r>
              <a:rPr lang="zh-TW" altLang="en-US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思考</a:t>
            </a:r>
            <a:r>
              <a:rPr lang="zh-TW" altLang="en-US" sz="14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與</a:t>
            </a:r>
            <a:r>
              <a:rPr lang="zh-TW" altLang="en-US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討論</a:t>
            </a:r>
            <a:r>
              <a:rPr lang="en-US" altLang="zh-TW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en-US" altLang="zh-TW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b="1" i="0" dirty="0">
                <a:latin typeface="Arial" panose="020B0604020202020204" pitchFamily="34" charset="0"/>
              </a:rPr>
              <a:t>比較撒該和該撒</a:t>
            </a:r>
            <a:r>
              <a:rPr lang="en-US" altLang="zh-TW" sz="2000" b="1" dirty="0">
                <a:latin typeface="Arial" panose="020B0604020202020204" pitchFamily="34" charset="0"/>
              </a:rPr>
              <a:t>(</a:t>
            </a:r>
            <a:r>
              <a:rPr lang="zh-TW" altLang="en-US" sz="2000" b="1" dirty="0">
                <a:latin typeface="Arial" panose="020B0604020202020204" pitchFamily="34" charset="0"/>
              </a:rPr>
              <a:t>凱撒</a:t>
            </a:r>
            <a:r>
              <a:rPr lang="en-US" altLang="zh-TW" sz="2000" b="1" dirty="0">
                <a:latin typeface="Arial" panose="020B0604020202020204" pitchFamily="34" charset="0"/>
              </a:rPr>
              <a:t>)</a:t>
            </a:r>
            <a:r>
              <a:rPr lang="zh-TW" altLang="en-US" sz="2000" b="1" dirty="0">
                <a:latin typeface="Arial" panose="020B0604020202020204" pitchFamily="34" charset="0"/>
              </a:rPr>
              <a:t>之間的差別？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b="1" dirty="0">
                <a:latin typeface="Arial" panose="020B0604020202020204" pitchFamily="34" charset="0"/>
              </a:rPr>
              <a:t>尼希米的危機處理和領導給人那些啟發？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b="1" i="0" dirty="0">
                <a:latin typeface="Arial" panose="020B0604020202020204" pitchFamily="34" charset="0"/>
              </a:rPr>
              <a:t>不公不義的惡行是否是出自人心的問題？該如何面對和對付？</a:t>
            </a:r>
            <a:endParaRPr lang="en-US" altLang="zh-TW" sz="2000" b="1" i="0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b="1" i="0" dirty="0">
                <a:latin typeface="Arial" panose="020B0604020202020204" pitchFamily="34" charset="0"/>
              </a:rPr>
              <a:t>如何發揮祭司在神人之間的真正功能？</a:t>
            </a:r>
            <a:endParaRPr lang="en-US" sz="2000" b="1" dirty="0"/>
          </a:p>
          <a:p>
            <a:pPr marL="0" indent="0">
              <a:buNone/>
            </a:pPr>
            <a:endParaRPr lang="en-US" sz="2000" b="1" cap="all" dirty="0"/>
          </a:p>
        </p:txBody>
      </p:sp>
      <p:pic>
        <p:nvPicPr>
          <p:cNvPr id="2" name="Picture 1" descr="A person standing in a room&#10;&#10;Description automatically generated">
            <a:extLst>
              <a:ext uri="{FF2B5EF4-FFF2-40B4-BE49-F238E27FC236}">
                <a16:creationId xmlns:a16="http://schemas.microsoft.com/office/drawing/2014/main" id="{8DDEE6E8-755D-4E14-9990-5ACB5331A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75" r="4250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040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B6F6-4203-4A4A-BA60-F40A9922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/>
              <a:t>》</a:t>
            </a:r>
            <a:r>
              <a:rPr lang="zh-TW" altLang="en-US" sz="3600" b="1" dirty="0"/>
              <a:t>猶大人建造城牆不僅有外患之外，亦有內憂！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24E81-3AA7-42B2-A580-733630600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251364"/>
            <a:ext cx="3594977" cy="3920836"/>
          </a:xfrm>
        </p:spPr>
        <p:txBody>
          <a:bodyPr anchor="ctr">
            <a:no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尼希米對外患的應對</a:t>
            </a:r>
            <a:r>
              <a:rPr lang="zh-TW" altLang="en-US" sz="2400" b="1" dirty="0">
                <a:solidFill>
                  <a:srgbClr val="0070C0"/>
                </a:solidFill>
              </a:rPr>
              <a:t>～</a:t>
            </a:r>
            <a:r>
              <a:rPr lang="zh-TW" altLang="en-US" sz="2000" b="1" dirty="0"/>
              <a:t>「</a:t>
            </a:r>
            <a:r>
              <a:rPr lang="en-US" altLang="zh-TW" sz="2000" b="1" dirty="0"/>
              <a:t>...</a:t>
            </a:r>
            <a:r>
              <a:rPr lang="zh-TW" altLang="en-US" sz="2000" b="1" dirty="0"/>
              <a:t>不要怕他們，當記念主是大而可畏的；你們要為弟兄、兒女、妻子、家產爭戰。」（尼</a:t>
            </a:r>
            <a:r>
              <a:rPr lang="en-US" altLang="zh-TW" sz="2000" b="1" dirty="0"/>
              <a:t>4:14</a:t>
            </a:r>
            <a:r>
              <a:rPr lang="zh-TW" altLang="en-US" sz="2000" b="1" dirty="0"/>
              <a:t>）</a:t>
            </a:r>
            <a:endParaRPr lang="en-US" altLang="zh-TW" sz="2000" b="1" dirty="0"/>
          </a:p>
          <a:p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猶大人</a:t>
            </a:r>
            <a:r>
              <a:rPr lang="zh-TW" altLang="en-US" sz="2000" b="1" dirty="0"/>
              <a:t>築起耶路撒冷禦敵的城牆給了居民保障的安全感</a:t>
            </a:r>
          </a:p>
          <a:p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猶大人生內憂的傷害</a:t>
            </a:r>
            <a:r>
              <a:rPr lang="zh-TW" altLang="en-US" sz="2400" b="1" dirty="0">
                <a:solidFill>
                  <a:srgbClr val="0070C0"/>
                </a:solidFill>
              </a:rPr>
              <a:t>～</a:t>
            </a:r>
            <a:r>
              <a:rPr lang="zh-TW" altLang="en-US" sz="2000" b="1" dirty="0"/>
              <a:t>築起了耶路撒冷城禦敵的城牆，卻鑿了另一道同胞分裂的鴻溝。</a:t>
            </a:r>
            <a:endParaRPr lang="en-US" sz="2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78E3C-52DA-4E13-9E04-C94AF219C0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person, person, person, old&#10;&#10;Description automatically generated">
            <a:extLst>
              <a:ext uri="{FF2B5EF4-FFF2-40B4-BE49-F238E27FC236}">
                <a16:creationId xmlns:a16="http://schemas.microsoft.com/office/drawing/2014/main" id="{813FA66D-C829-4A1A-A6BE-AB0BDA5C9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" r="24397" b="-1"/>
          <a:stretch/>
        </p:blipFill>
        <p:spPr>
          <a:xfrm>
            <a:off x="5010336" y="2079747"/>
            <a:ext cx="6273360" cy="42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488F6DB-AE81-4C8D-B1F2-045AB0C8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B5BB56-BD3D-4F98-946D-8ED48C3184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2986" b="3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7D697-22A5-4147-B222-53520298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76" y="1720078"/>
            <a:ext cx="5861106" cy="14393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經文分析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323A2-1836-4065-9102-57A5FA240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4374" y="3311905"/>
            <a:ext cx="5861107" cy="1872345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zh-TW" altLang="en-US" sz="2000" b="1" dirty="0"/>
              <a:t>一、對生存無以為繼的威脅（</a:t>
            </a:r>
            <a:r>
              <a:rPr lang="en-US" altLang="zh-TW" sz="2000" b="1" dirty="0"/>
              <a:t>1-5</a:t>
            </a:r>
            <a:r>
              <a:rPr lang="zh-TW" altLang="en-US" sz="2000" b="1" dirty="0"/>
              <a:t>）</a:t>
            </a:r>
            <a:endParaRPr lang="en-US" altLang="zh-TW" sz="2000" b="1" dirty="0"/>
          </a:p>
          <a:p>
            <a:pPr marL="0"/>
            <a:r>
              <a:rPr lang="zh-TW" altLang="en-US" sz="2000" b="1" i="0" dirty="0">
                <a:effectLst/>
              </a:rPr>
              <a:t>二、尼希米對於内憂的處理（</a:t>
            </a:r>
            <a:r>
              <a:rPr lang="en-US" altLang="zh-TW" sz="2000" b="1" i="0" dirty="0">
                <a:effectLst/>
              </a:rPr>
              <a:t>6-13</a:t>
            </a:r>
            <a:r>
              <a:rPr lang="zh-TW" altLang="en-US" sz="2000" b="1" i="0" dirty="0">
                <a:effectLst/>
              </a:rPr>
              <a:t>）</a:t>
            </a:r>
            <a:endParaRPr lang="en-US" altLang="zh-TW" sz="2000" b="1" i="0" dirty="0">
              <a:effectLst/>
            </a:endParaRPr>
          </a:p>
          <a:p>
            <a:pPr marL="0"/>
            <a:r>
              <a:rPr lang="zh-TW" altLang="en-US" sz="2000" b="1" i="0" dirty="0">
                <a:effectLst/>
              </a:rPr>
              <a:t>三、尼希米陳述為消弭内憂和完成建造的擺上（</a:t>
            </a:r>
            <a:r>
              <a:rPr lang="en-US" altLang="zh-TW" sz="2000" b="1" i="0" dirty="0">
                <a:effectLst/>
              </a:rPr>
              <a:t>14-19</a:t>
            </a:r>
            <a:r>
              <a:rPr lang="zh-TW" altLang="en-US" sz="2000" b="1" i="0" dirty="0">
                <a:effectLst/>
              </a:rPr>
              <a:t>）</a:t>
            </a:r>
            <a:endParaRPr lang="en-US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4B8354-A0DA-4ED9-A964-C1769E3C9F34}"/>
              </a:ext>
            </a:extLst>
          </p:cNvPr>
          <p:cNvSpPr txBox="1"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1300" b="0" i="0">
                <a:solidFill>
                  <a:srgbClr val="FFFFFF"/>
                </a:solidFill>
                <a:effectLst/>
              </a:rPr>
              <a:t>尼</a:t>
            </a:r>
            <a:r>
              <a:rPr lang="en-US" altLang="zh-TW" sz="1300" b="0" i="0">
                <a:solidFill>
                  <a:srgbClr val="FFFFFF"/>
                </a:solidFill>
                <a:effectLst/>
              </a:rPr>
              <a:t>5:1-19</a:t>
            </a:r>
            <a:endParaRPr lang="en-US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5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066622-AE8C-481D-868C-748F8161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一</a:t>
            </a:r>
            <a:r>
              <a:rPr lang="zh-TW" altLang="en-US" b="1" dirty="0">
                <a:solidFill>
                  <a:srgbClr val="FFC000"/>
                </a:solidFill>
              </a:rPr>
              <a:t>、</a:t>
            </a:r>
            <a:r>
              <a:rPr lang="zh-TW" altLang="en-US" b="1" dirty="0"/>
              <a:t>對生存無以為繼的威脅</a:t>
            </a:r>
            <a:r>
              <a:rPr lang="zh-TW" altLang="en-US" sz="2200" b="1" dirty="0"/>
              <a:t>（</a:t>
            </a:r>
            <a:r>
              <a:rPr lang="en-US" altLang="zh-TW" sz="2200" b="1" dirty="0"/>
              <a:t>1-5</a:t>
            </a:r>
            <a:r>
              <a:rPr lang="zh-TW" altLang="en-US" sz="2200" b="1" dirty="0"/>
              <a:t>）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E18AE-7C8A-44F1-88C7-E8EC75926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百姓和他们的妻大大呼号，埋怨他们的弟兄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犹大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人。 </a:t>
            </a:r>
          </a:p>
          <a:p>
            <a:pPr marL="514350" indent="-514350"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有的说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：「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我们和儿女人口众多，要去得粮食度命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」；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有的说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：「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我们典了田地、葡萄园、房屋，要得粮食充饥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」；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有的说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：「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我们已经指着田地、葡萄园，借了钱给王纳税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，。 </a:t>
            </a:r>
          </a:p>
          <a:p>
            <a:pPr marL="514350" indent="-514350">
              <a:buAutoNum type="arabicPeriod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我们的身体与我们弟兄的身体一样；我们的儿女与他们的儿女一般。现在我们将要使儿女作人的仆婢，我们的女儿已有为婢的；我们并无力拯救，因为我们的田地、葡萄园已经归了别人。」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798A1-99A2-4359-8A6E-D1290A9B3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78" y="3703608"/>
            <a:ext cx="3801087" cy="260020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zh-TW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為肚腹得飽而典當財產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TW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為納稅給王而抵押貸款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TW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兒女成為僕婢卻無能為力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TW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因上述的狀況而怨氣連連</a:t>
            </a:r>
            <a:endParaRPr lang="en-US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22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89D9-F35F-4001-BFFA-67EBEE03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二</a:t>
            </a:r>
            <a:r>
              <a:rPr lang="zh-TW" altLang="en-US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zh-TW" altLang="en-US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尼希米對於内憂的處理</a:t>
            </a:r>
            <a:r>
              <a:rPr lang="zh-TW" altLang="en-US" sz="28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TW" sz="28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6-13</a:t>
            </a:r>
            <a:r>
              <a:rPr lang="zh-TW" altLang="en-US" sz="28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）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A192E-D2E7-41B0-A116-DC33DD8D1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098965"/>
            <a:ext cx="5084064" cy="46204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我听见他们呼号说这些话，便甚发怒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我心里筹划，就斥责贵胄和官长说：「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你们各人向弟兄取利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！」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于是我招聚大会攻击他们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我对他们说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：「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我们尽力赎回我们弟兄，就是卖与外邦的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犹大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人；你们还要卖弟兄，使我们赎回来吗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？」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他们就静默不语，无话可答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我又说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：「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你们所行的不善！你们行事不当敬畏我们的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神吗？不然，难免我们的仇敌外邦人毁谤我们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我和我的弟兄与仆人也将银钱粮食借给百姓；我们大家都当免去利息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如今我劝你们将他们的田地、葡萄园、橄榄园、房屋，并向他们所取的银钱、粮食、新酒，和油，百分之一的利息都归还他们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。」</a:t>
            </a:r>
            <a:endParaRPr lang="en-US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众人说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：「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我们必归还，不再向他们索要，必照你的话行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。」</a:t>
            </a:r>
            <a:r>
              <a:rPr kumimoji="0" lang="en-US" altLang="en-US" sz="7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我就召了祭司来，叫众人起誓，必照着所应许的而行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37BAA-A838-4D08-97B1-BBDAA8E5F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182091"/>
            <a:ext cx="5257246" cy="41272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kumimoji="0" lang="en-US" altLang="en-US" sz="6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kumimoji="0" lang="en-US" altLang="en-US" sz="8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我也抖着胸前的衣襟，说</a:t>
            </a:r>
            <a:r>
              <a:rPr kumimoji="0" lang="en-US" altLang="en-US" sz="8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：「</a:t>
            </a:r>
            <a:r>
              <a:rPr kumimoji="0" lang="en-US" altLang="en-US" sz="8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凡不成就这应许的，愿</a:t>
            </a:r>
            <a:r>
              <a:rPr kumimoji="0" lang="en-US" altLang="en-US" sz="8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0" lang="en-US" altLang="en-US" sz="8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神照样抖他离开家产和他劳碌得来的，直到抖空了</a:t>
            </a:r>
            <a:r>
              <a:rPr kumimoji="0" lang="en-US" altLang="en-US" sz="8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。」</a:t>
            </a:r>
            <a:r>
              <a:rPr kumimoji="0" lang="en-US" altLang="en-US" sz="8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会众都说</a:t>
            </a:r>
            <a:r>
              <a:rPr kumimoji="0" lang="en-US" altLang="en-US" sz="8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：「</a:t>
            </a:r>
            <a:r>
              <a:rPr kumimoji="0" lang="en-US" altLang="en-US" sz="8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阿们</a:t>
            </a:r>
            <a:r>
              <a:rPr kumimoji="0" lang="en-US" altLang="en-US" sz="8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！」</a:t>
            </a:r>
            <a:r>
              <a:rPr kumimoji="0" lang="en-US" altLang="en-US" sz="8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又赞美耶和华。百姓就照着所应许的去行</a:t>
            </a:r>
            <a:r>
              <a:rPr kumimoji="0" lang="en-US" altLang="en-US" sz="8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sz="8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zh-TW" sz="59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zh-TW" altLang="en-US" sz="11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zh-TW" altLang="en-US" sz="11200" b="1" i="0" dirty="0">
                <a:solidFill>
                  <a:srgbClr val="002060"/>
                </a:solidFill>
                <a:latin typeface="Arial" panose="020B0604020202020204" pitchFamily="34" charset="0"/>
              </a:rPr>
              <a:t>公開指斥領導人的不公義</a:t>
            </a:r>
            <a:endParaRPr lang="en-US" altLang="zh-TW" sz="11200" b="1" i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zh-TW" altLang="en-US" sz="11200" b="1" i="0" dirty="0">
                <a:solidFill>
                  <a:srgbClr val="002060"/>
                </a:solidFill>
                <a:latin typeface="Arial" panose="020B0604020202020204" pitchFamily="34" charset="0"/>
              </a:rPr>
              <a:t> 直指不敬畏神產生的危機</a:t>
            </a:r>
            <a:endParaRPr lang="en-US" altLang="zh-TW" sz="11200" b="1" i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TW" sz="11200" b="1" i="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zh-TW" altLang="en-US" sz="11200" b="1" i="0" dirty="0">
                <a:solidFill>
                  <a:srgbClr val="002060"/>
                </a:solidFill>
                <a:latin typeface="Arial" panose="020B0604020202020204" pitchFamily="34" charset="0"/>
              </a:rPr>
              <a:t>提出解決百姓苦況的方案</a:t>
            </a:r>
            <a:endParaRPr lang="en-US" altLang="zh-TW" sz="11200" b="1" i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zh-TW" altLang="en-US" sz="11200" b="1" i="0" dirty="0">
                <a:solidFill>
                  <a:srgbClr val="002060"/>
                </a:solidFill>
                <a:latin typeface="Arial" panose="020B0604020202020204" pitchFamily="34" charset="0"/>
              </a:rPr>
              <a:t> 找祭司做執行方案的見證</a:t>
            </a:r>
            <a:endParaRPr lang="en-US" altLang="zh-TW" sz="11200" b="1" i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zh-TW" altLang="en-US" sz="11200" b="1" i="0" dirty="0">
                <a:solidFill>
                  <a:srgbClr val="002060"/>
                </a:solidFill>
                <a:latin typeface="Arial" panose="020B0604020202020204" pitchFamily="34" charset="0"/>
              </a:rPr>
              <a:t> 押上自己做為應許的背書</a:t>
            </a:r>
            <a:endParaRPr lang="en-US" altLang="zh-TW" sz="11200" b="1" i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7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F8F4-1D22-4DF5-AFF9-A3E13DCD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三</a:t>
            </a:r>
            <a:r>
              <a:rPr lang="zh-TW" altLang="en-US" b="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、</a:t>
            </a:r>
            <a:r>
              <a:rPr lang="zh-TW" altLang="en-US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尼希米陳述為消弭内憂和完成建造的擺上</a:t>
            </a:r>
            <a:r>
              <a:rPr lang="zh-TW" altLang="en-US" sz="28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TW" sz="28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14-19</a:t>
            </a:r>
            <a:r>
              <a:rPr lang="zh-TW" altLang="en-US" sz="28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）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786A-EA72-4C00-9FB1-E4A438B8A1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14.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自从我奉派作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犹大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地的省长，就是从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亚达薛西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王二十年直到三十二年，共十二年之久，我与我弟兄都没有吃省长的俸禄</a:t>
            </a:r>
            <a:r>
              <a:rPr kumimoji="0" lang="en-US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。 </a:t>
            </a: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在我以前的省长加重百姓的担子，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每日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索要粮食和酒，并银子四十舍客勒，就是他们的仆人也辖制百姓；但我因敬畏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神不这样行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marL="0" indent="0">
              <a:buNone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并且我恒心修造城墙，并没有置买田地；我的仆人也都聚集在那里做工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除了从四围外邦中来的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犹大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人以外，有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犹大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平民和官长一百五十人在我席上吃饭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每日预备一只公牛，六只肥羊，又预备些飞禽；每十日一次，多预备各样的酒。虽然如此，我并不要省长的俸禄，因为百姓服役甚重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en-US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我的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神啊，求你记念我为这百姓所行的一切事，施恩与我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C79B8-9C1D-4736-A66E-4366DBF19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7" y="2421147"/>
            <a:ext cx="5387599" cy="37510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TW" altLang="en-US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放棄高官俸祿以示全然無私心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全然委身自己的心力於建造上</a:t>
            </a:r>
            <a:endParaRPr lang="en-US" altLang="zh-TW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zh-TW" altLang="en-US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視敬畏神為恆心建造的方向盤</a:t>
            </a:r>
            <a:endParaRPr lang="en-US" altLang="zh-TW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不置買田產仍率團隊辛勤作工</a:t>
            </a:r>
            <a:endParaRPr lang="en-US" altLang="zh-TW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慷慨招待建造團隊並視為家人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6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082FD8D3-C74C-4B1D-A596-F090EE1A2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AD3D6B5C-B8B4-4071-9480-DEE5EC781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B96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298161-B0DE-4EA2-88FD-4D6C5FCC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本章</a:t>
            </a:r>
            <a:r>
              <a:rPr lang="zh-TW" altLang="en-US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信息</a:t>
            </a:r>
            <a:r>
              <a:rPr lang="en-US" altLang="zh-TW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》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4FACD-514D-47DE-A454-192AC4AC3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419" y="713313"/>
            <a:ext cx="4617381" cy="5431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b="1" i="0" dirty="0">
                <a:effectLst/>
                <a:latin typeface="Arial" panose="020B0604020202020204" pitchFamily="34" charset="0"/>
              </a:rPr>
              <a:t>一、彼此欺壓乃敗</a:t>
            </a:r>
            <a:r>
              <a:rPr lang="zh-TW" altLang="en-US" b="1" dirty="0">
                <a:latin typeface="Arial" panose="020B0604020202020204" pitchFamily="34" charset="0"/>
              </a:rPr>
              <a:t>軍</a:t>
            </a:r>
            <a:r>
              <a:rPr lang="zh-TW" altLang="en-US" b="1" i="0" dirty="0">
                <a:effectLst/>
                <a:latin typeface="Arial" panose="020B0604020202020204" pitchFamily="34" charset="0"/>
              </a:rPr>
              <a:t>之兆</a:t>
            </a:r>
            <a:br>
              <a:rPr lang="zh-TW" altLang="en-US" b="1" dirty="0"/>
            </a:br>
            <a:r>
              <a:rPr lang="zh-TW" altLang="en-US" b="1" i="0" dirty="0">
                <a:effectLst/>
                <a:latin typeface="Arial" panose="020B0604020202020204" pitchFamily="34" charset="0"/>
              </a:rPr>
              <a:t>二、不公不義乃蝕國之蠱</a:t>
            </a:r>
            <a:br>
              <a:rPr lang="zh-TW" altLang="en-US" b="1" dirty="0"/>
            </a:br>
            <a:r>
              <a:rPr lang="zh-TW" altLang="en-US" b="1" i="0" dirty="0">
                <a:effectLst/>
                <a:latin typeface="Arial" panose="020B0604020202020204" pitchFamily="34" charset="0"/>
              </a:rPr>
              <a:t>三、彼此幫補乃成事之力</a:t>
            </a:r>
            <a:br>
              <a:rPr lang="zh-TW" altLang="en-US" b="1" dirty="0"/>
            </a:br>
            <a:r>
              <a:rPr lang="zh-TW" altLang="en-US" b="1" i="0" dirty="0">
                <a:effectLst/>
                <a:latin typeface="Arial" panose="020B0604020202020204" pitchFamily="34" charset="0"/>
              </a:rPr>
              <a:t>四、全然委身乃連動之軸</a:t>
            </a:r>
            <a:br>
              <a:rPr lang="zh-TW" altLang="en-US" b="1" dirty="0"/>
            </a:br>
            <a:r>
              <a:rPr lang="zh-TW" altLang="en-US" b="1" i="0" dirty="0">
                <a:effectLst/>
                <a:latin typeface="Arial" panose="020B0604020202020204" pitchFamily="34" charset="0"/>
              </a:rPr>
              <a:t>五、敬畏真神乃服事之基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933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B96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A3384-D4F2-43B2-BF1E-547379F9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910542" cy="13078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0" lang="en-US" altLang="en-US" b="1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一</a:t>
            </a:r>
            <a:r>
              <a:rPr kumimoji="0" lang="en-US" altLang="en-US" b="1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、</a:t>
            </a:r>
            <a:r>
              <a:rPr kumimoji="0" lang="en-US" altLang="en-US" b="1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彼此欺壓乃敗</a:t>
            </a:r>
            <a:r>
              <a:rPr lang="zh-TW" altLang="en-US" b="1" dirty="0">
                <a:solidFill>
                  <a:srgbClr val="FFFFFF"/>
                </a:solidFill>
              </a:rPr>
              <a:t>軍</a:t>
            </a:r>
            <a:r>
              <a:rPr kumimoji="0" lang="en-US" altLang="en-US" b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之</a:t>
            </a:r>
            <a:r>
              <a:rPr kumimoji="0" lang="zh-TW" altLang="en-US" b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兆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5FA9CF-1C7E-4C18-B7B1-E671C1BC70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80418" y="3429001"/>
            <a:ext cx="4590721" cy="20637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zh-TW" altLang="en-US" sz="18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sz="1800" b="1" i="0" u="none" strike="noStrike" cap="all" normalizeH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內鬥內行，外鬥外行</a:t>
            </a:r>
            <a:r>
              <a:rPr kumimoji="0" lang="en-US" altLang="en-US" sz="1800" b="1" i="0" u="none" strike="noStrike" cap="all" normalizeH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？</a:t>
            </a:r>
            <a:endParaRPr lang="en-US" altLang="en-US" sz="1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800" b="1" i="0" u="none" strike="noStrike" cap="all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sz="1800" b="1" i="0" u="none" strike="noStrike" cap="all" normalizeH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吃素菜彼此相愛，強如吃肥牛彼此相恨</a:t>
            </a:r>
            <a:r>
              <a:rPr kumimoji="0" lang="en-US" altLang="en-US" sz="1800" b="1" i="0" u="none" strike="noStrike" cap="all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。（箴15:17）</a:t>
            </a:r>
            <a:endParaRPr lang="en-US" altLang="en-US" sz="18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zh-TW" altLang="en-US" sz="1800" b="1" i="0" u="none" strike="noStrike" cap="all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sz="1800" b="1" i="0" u="none" strike="noStrike" cap="all" normalizeH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撒該</a:t>
            </a:r>
            <a:r>
              <a:rPr kumimoji="0" lang="en-US" altLang="en-US" sz="1800" b="1" i="0" u="none" strike="noStrike" cap="all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kumimoji="0" lang="en-US" altLang="en-US" sz="1800" b="1" i="0" u="none" strike="noStrike" cap="all" normalizeH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站着對主說</a:t>
            </a:r>
            <a:r>
              <a:rPr kumimoji="0" lang="en-US" altLang="en-US" sz="1800" b="1" i="0" u="none" strike="noStrike" cap="all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：「</a:t>
            </a:r>
            <a:r>
              <a:rPr kumimoji="0" lang="en-US" altLang="en-US" sz="1800" b="1" i="0" u="none" strike="noStrike" cap="all" normalizeH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主啊，我把所有的一半給窮人；我若訛詐了誰，就還他四倍</a:t>
            </a:r>
            <a:r>
              <a:rPr kumimoji="0" lang="en-US" altLang="en-US" sz="1800" b="1" i="0" u="none" strike="noStrike" cap="all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。」（</a:t>
            </a:r>
            <a:r>
              <a:rPr kumimoji="0" lang="en-US" altLang="en-US" sz="1800" b="1" i="0" u="none" strike="noStrike" cap="all" normalizeH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路加福音</a:t>
            </a:r>
            <a:r>
              <a:rPr kumimoji="0" lang="en-US" altLang="en-US" sz="1800" b="1" i="0" u="none" strike="noStrike" cap="all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‬ ‭19:8‬） </a:t>
            </a:r>
          </a:p>
        </p:txBody>
      </p:sp>
    </p:spTree>
    <p:extLst>
      <p:ext uri="{BB962C8B-B14F-4D97-AF65-F5344CB8AC3E}">
        <p14:creationId xmlns:p14="http://schemas.microsoft.com/office/powerpoint/2010/main" val="421117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009B31-EE3C-4DCE-88F0-EA3FE2AB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2D9556-7EB0-4226-B5CF-E48584DA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17261" y="889461"/>
            <a:ext cx="3011208" cy="5138270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B96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029BD-3CE7-4F2C-8371-62FB2DD8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628" y="2503565"/>
            <a:ext cx="3007271" cy="1850872"/>
          </a:xfrm>
        </p:spPr>
        <p:txBody>
          <a:bodyPr>
            <a:normAutofit/>
          </a:bodyPr>
          <a:lstStyle/>
          <a:p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二</a:t>
            </a: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不公不義乃蝕國之</a:t>
            </a:r>
            <a:r>
              <a:rPr lang="zh-TW" altLang="en-US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蠱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73E1741-84FE-4038-85AB-A95DF5044D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740229"/>
            <a:ext cx="5669806" cy="543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欺善怕惡，攀附權勢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欺壓貧寒的是辱沒造他的主，憐憫窮乏的乃是尊敬主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。（箴言14:31）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憐憫貧窮的就是借給耶和華，他的善行耶和華必償還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。（箴19；17）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貧窮人，你不可因他貧窮就搶奪他的物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，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也不可在城門口欺壓困苦人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；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因耶和華必為他辨屈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；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搶奪他的，耶和華必奪取那人的命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。（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箴言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‬ ‭22:22-23‬）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0709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6E8"/>
      </a:lt2>
      <a:accent1>
        <a:srgbClr val="B96033"/>
      </a:accent1>
      <a:accent2>
        <a:srgbClr val="CB4550"/>
      </a:accent2>
      <a:accent3>
        <a:srgbClr val="BD9E41"/>
      </a:accent3>
      <a:accent4>
        <a:srgbClr val="32B5AC"/>
      </a:accent4>
      <a:accent5>
        <a:srgbClr val="459CCB"/>
      </a:accent5>
      <a:accent6>
        <a:srgbClr val="3D5BBC"/>
      </a:accent6>
      <a:hlink>
        <a:srgbClr val="3B8AB2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1170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Elephant</vt:lpstr>
      <vt:lpstr>Wingdings</vt:lpstr>
      <vt:lpstr>BrushVTI</vt:lpstr>
      <vt:lpstr>建造時的内憂</vt:lpstr>
      <vt:lpstr>》猶大人建造城牆不僅有外患之外，亦有內憂！</vt:lpstr>
      <vt:lpstr>經文分析</vt:lpstr>
      <vt:lpstr>一、對生存無以為繼的威脅（1-5）</vt:lpstr>
      <vt:lpstr>二、尼希米對於内憂的處理（6-13）</vt:lpstr>
      <vt:lpstr>三、尼希米陳述為消弭内憂和完成建造的擺上（14-19）</vt:lpstr>
      <vt:lpstr>本章信息》</vt:lpstr>
      <vt:lpstr>一、彼此欺壓乃敗軍之兆</vt:lpstr>
      <vt:lpstr>二、不公不義乃蝕國之蠱</vt:lpstr>
      <vt:lpstr>三、彼此幫補乃成事之力 </vt:lpstr>
      <vt:lpstr>四、全然委身乃連動之軸</vt:lpstr>
      <vt:lpstr>五、敬畏真神乃服事之基</vt:lpstr>
      <vt:lpstr>本章信息》 一、彼此欺壓乃敗軍之兆 二、不公不義乃蝕國之蠱 三、彼此幫補乃成事之力 四、全然委身乃連動之軸 五、敬畏真神乃服事之基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建造時的内憂</dc:title>
  <dc:creator>Joji Chiu</dc:creator>
  <cp:lastModifiedBy>Joji Chiu</cp:lastModifiedBy>
  <cp:revision>2</cp:revision>
  <dcterms:created xsi:type="dcterms:W3CDTF">2020-07-11T22:24:54Z</dcterms:created>
  <dcterms:modified xsi:type="dcterms:W3CDTF">2020-07-11T22:57:08Z</dcterms:modified>
</cp:coreProperties>
</file>