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0" r:id="rId4"/>
    <p:sldMasterId id="2147483712" r:id="rId5"/>
  </p:sldMasterIdLst>
  <p:sldIdLst>
    <p:sldId id="266" r:id="rId6"/>
    <p:sldId id="319" r:id="rId7"/>
    <p:sldId id="312" r:id="rId8"/>
    <p:sldId id="309" r:id="rId9"/>
    <p:sldId id="313" r:id="rId10"/>
    <p:sldId id="318" r:id="rId11"/>
    <p:sldId id="314" r:id="rId12"/>
    <p:sldId id="310" r:id="rId13"/>
    <p:sldId id="316" r:id="rId14"/>
    <p:sldId id="311" r:id="rId15"/>
    <p:sldId id="315" r:id="rId16"/>
    <p:sldId id="320" r:id="rId17"/>
    <p:sldId id="31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FE6DE6-B1A6-4CCE-ABE1-7F0E1919A0EC}" v="571" dt="2020-06-14T17:12:03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19" autoAdjust="0"/>
  </p:normalViewPr>
  <p:slideViewPr>
    <p:cSldViewPr snapToGrid="0">
      <p:cViewPr>
        <p:scale>
          <a:sx n="81" d="100"/>
          <a:sy n="81" d="100"/>
        </p:scale>
        <p:origin x="3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0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76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415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987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848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763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4997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8907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7882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184DA70-C731-4C70-880D-CCD4705E623C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82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4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76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7669AF7-7BEB-44E4-9852-375E34362B5B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64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51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06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1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11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49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67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2429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D6E202-B606-4609-B914-27C9371A1F6D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4149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D6E202-B606-4609-B914-27C9371A1F6D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43159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78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D6E202-B606-4609-B914-27C9371A1F6D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8523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0082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98099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44284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D6E202-B606-4609-B914-27C9371A1F6D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02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9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7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7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6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6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D6E202-B606-4609-B914-27C9371A1F6D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8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93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C00000"/>
                </a:solidFill>
              </a:rPr>
              <a:t>建 造 前</a:t>
            </a:r>
            <a:br>
              <a:rPr lang="en-US" altLang="zh-TW" b="1" dirty="0">
                <a:solidFill>
                  <a:srgbClr val="C00000"/>
                </a:solidFill>
              </a:rPr>
            </a:br>
            <a:r>
              <a:rPr lang="zh-TW" altLang="en-US" sz="5400" b="1" dirty="0">
                <a:solidFill>
                  <a:schemeClr val="bg1">
                    <a:lumMod val="50000"/>
                  </a:schemeClr>
                </a:solidFill>
              </a:rPr>
              <a:t>的</a:t>
            </a:r>
            <a:br>
              <a:rPr lang="en-US" altLang="zh-TW" b="1" dirty="0"/>
            </a:br>
            <a:r>
              <a:rPr lang="zh-TW" altLang="en-US" b="1" dirty="0">
                <a:solidFill>
                  <a:srgbClr val="7030A0"/>
                </a:solidFill>
              </a:rPr>
              <a:t>部 署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尼希米記</a:t>
            </a:r>
            <a:r>
              <a:rPr lang="en-US" altLang="zh-TW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TW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zh-TW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TW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zh-TW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  <a:p>
            <a:pPr algn="ctr"/>
            <a:r>
              <a:rPr lang="zh-TW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丘上柏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270E5B-27E1-479B-827E-E0BBE09E2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理</a:t>
            </a:r>
            <a:r>
              <a:rPr lang="zh-TW" alt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指</a:t>
            </a:r>
            <a:r>
              <a:rPr lang="zh-TW" altLang="en-US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引</a:t>
            </a:r>
            <a:r>
              <a:rPr lang="en-US" altLang="zh-TW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C2D142-C91A-4074-860B-DA136881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582" y="1356659"/>
            <a:ext cx="6592794" cy="4862025"/>
          </a:xfrm>
        </p:spPr>
        <p:txBody>
          <a:bodyPr>
            <a:normAutofit/>
          </a:bodyPr>
          <a:lstStyle/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從發想到創業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zh-TW" alt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再到發展</a:t>
            </a:r>
            <a:endParaRPr lang="en-US" altLang="zh-TW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q"/>
            </a:pP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如何使夢想實現？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如何喚起人參與？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如何集結同路人？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en-US" altLang="zh-TW" dirty="0"/>
          </a:p>
          <a:p>
            <a:pPr marL="0" indent="0" algn="r">
              <a:buNone/>
            </a:pPr>
            <a:br>
              <a:rPr lang="zh-TW" altLang="en-US" dirty="0"/>
            </a:br>
            <a:br>
              <a:rPr lang="zh-TW" altLang="en-US" dirty="0"/>
            </a:br>
            <a:br>
              <a:rPr lang="zh-TW" alt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CA949D-861E-4DDE-B566-28524E78A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br>
              <a:rPr lang="zh-TW" altLang="en-US" dirty="0"/>
            </a:b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v.v. </a:t>
            </a:r>
            <a:r>
              <a:rPr lang="en-US" altLang="zh-TW" sz="32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17-18</a:t>
            </a:r>
            <a:b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異象</a:t>
            </a:r>
            <a:r>
              <a:rPr lang="zh-TW" altLang="en-US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溝通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勤奮</a:t>
            </a:r>
            <a:r>
              <a:rPr lang="zh-TW" altLang="en-US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作工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團隊</a:t>
            </a:r>
            <a:r>
              <a:rPr lang="zh-TW" altLang="en-US" sz="2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建立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AB39C4-3CB9-471B-9710-2FF559733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123" y="2819398"/>
            <a:ext cx="2762250" cy="2076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678791-1DF0-4CEA-A734-DBBDCDBCB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305" y="3087594"/>
            <a:ext cx="719390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47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F401-85FB-45F5-89E9-2BFCF7B8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五</a:t>
            </a:r>
            <a:r>
              <a: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、</a:t>
            </a:r>
            <a:b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</a:b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呼籲有份於神國建造</a:t>
            </a:r>
            <a:r>
              <a:rPr lang="en-US" altLang="zh-CN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》</a:t>
            </a:r>
            <a:b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</a:b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有份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752D-8E85-4858-AB23-67283FD94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但 和伦 人 参巴拉 ，并为奴的 亚扪 人 多比雅 和 阿拉伯 人 基善 听见就嗤笑我们，藐视我们，说：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你们做什么呢？要背叛王吗？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我回答他们说：</a:t>
            </a:r>
            <a:b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天上的神必使我们亨通。我们作他仆人的，要起来建造；你们却在 耶路撒冷 无分、无权、无纪念。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1A7A7-5312-4EF8-974D-9574D1A0D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zh-CN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無份於神則無份於平安和神的記念</a:t>
            </a:r>
            <a:br>
              <a:rPr lang="zh-CN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zh-CN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有勇氣去面對敵擋者的挑釁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98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270E5B-27E1-479B-827E-E0BBE09E2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理</a:t>
            </a:r>
            <a:r>
              <a:rPr lang="zh-TW" alt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指</a:t>
            </a:r>
            <a:r>
              <a:rPr lang="zh-TW" altLang="en-US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引</a:t>
            </a:r>
            <a:r>
              <a:rPr lang="en-US" altLang="zh-TW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C2D142-C91A-4074-860B-DA136881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582" y="1356659"/>
            <a:ext cx="6592794" cy="4862025"/>
          </a:xfrm>
        </p:spPr>
        <p:txBody>
          <a:bodyPr>
            <a:normAutofit/>
          </a:bodyPr>
          <a:lstStyle/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從發想到創業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zh-TW" alt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再到發展</a:t>
            </a:r>
            <a:endParaRPr lang="en-US" altLang="zh-TW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q"/>
            </a:pP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如何看清敵人的手段？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如何警醒面對建造？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如何面對競爭者？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en-US" altLang="zh-TW" dirty="0"/>
          </a:p>
          <a:p>
            <a:pPr marL="0" indent="0" algn="r">
              <a:buNone/>
            </a:pPr>
            <a:br>
              <a:rPr lang="zh-TW" altLang="en-US" dirty="0"/>
            </a:br>
            <a:br>
              <a:rPr lang="zh-TW" altLang="en-US" dirty="0"/>
            </a:br>
            <a:br>
              <a:rPr lang="zh-TW" altLang="en-US" dirty="0"/>
            </a:br>
            <a:r>
              <a:rPr lang="en-US" altLang="zh-TW" dirty="0"/>
              <a:t>5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CA949D-861E-4DDE-B566-28524E78A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br>
              <a:rPr lang="zh-TW" altLang="en-US" dirty="0"/>
            </a:b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v.v. </a:t>
            </a:r>
            <a:r>
              <a:rPr lang="en-US" altLang="zh-TW" sz="32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19-20</a:t>
            </a:r>
          </a:p>
          <a:p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慎防對手</a:t>
            </a:r>
            <a:r>
              <a:rPr lang="zh-TW" altLang="en-US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破壞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培養戰鬥</a:t>
            </a:r>
            <a:r>
              <a:rPr lang="zh-TW" altLang="en-US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意志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AB39C4-3CB9-471B-9710-2FF559733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324" y="3787671"/>
            <a:ext cx="27622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9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29797561-1BBD-465D-BCB4-0F4CB5389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熱愛</a:t>
            </a:r>
            <a:r>
              <a:rPr lang="zh-TW" altLang="en-US" sz="4800" b="1" dirty="0">
                <a:solidFill>
                  <a:srgbClr val="00B0F0"/>
                </a:solidFill>
              </a:rPr>
              <a:t>～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禱告</a:t>
            </a:r>
            <a:r>
              <a:rPr lang="zh-TW" altLang="en-US" sz="4800" b="1" dirty="0">
                <a:solidFill>
                  <a:srgbClr val="00B0F0"/>
                </a:solidFill>
              </a:rPr>
              <a:t>～ </a:t>
            </a:r>
            <a:r>
              <a:rPr lang="en-US" alt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默行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4800" b="1" dirty="0">
                <a:solidFill>
                  <a:srgbClr val="00B0F0"/>
                </a:solidFill>
              </a:rPr>
              <a:t>～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團隊</a:t>
            </a:r>
            <a:r>
              <a:rPr lang="zh-TW" altLang="en-US" sz="4800" b="1" dirty="0">
                <a:solidFill>
                  <a:srgbClr val="00B0F0"/>
                </a:solidFill>
              </a:rPr>
              <a:t>～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有份</a:t>
            </a:r>
            <a:endParaRPr lang="en-US" sz="48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525B032-B453-4E9D-9859-CB391C087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FFFF00"/>
                </a:solidFill>
              </a:rPr>
              <a:t>尼希米記第二章 信息大綱重溫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9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270E5B-27E1-479B-827E-E0BBE09E2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尼</a:t>
            </a:r>
            <a:r>
              <a:rPr lang="en-US" altLang="zh-TW" sz="4400" b="1" dirty="0"/>
              <a:t> 1 : 4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C2D142-C91A-4074-860B-DA136881D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/>
              <a:t> </a:t>
            </a:r>
            <a:r>
              <a:rPr lang="zh-TW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被擄的尼希米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zh-TW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等 </a:t>
            </a:r>
            <a:r>
              <a:rPr lang="zh-TW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猶太人</a:t>
            </a:r>
            <a:endParaRPr lang="en-US" altLang="zh-TW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q"/>
            </a:pPr>
            <a:endParaRPr lang="en-US" altLang="zh-TW" sz="3200" b="1" dirty="0"/>
          </a:p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/>
              <a:t> 對遭難有悲</a:t>
            </a:r>
            <a:endParaRPr lang="en-US" altLang="zh-TW" sz="3200" b="1" dirty="0"/>
          </a:p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/>
              <a:t> 對離主有悔</a:t>
            </a:r>
            <a:endParaRPr lang="en-US" altLang="zh-TW" sz="3200" b="1" dirty="0"/>
          </a:p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/>
              <a:t> 對犯罪承認</a:t>
            </a:r>
            <a:endParaRPr lang="en-US" altLang="zh-TW" sz="3200" b="1" dirty="0"/>
          </a:p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/>
              <a:t> 對故鄉有心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CA949D-861E-4DDE-B566-28524E78A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br>
              <a:rPr lang="zh-TW" altLang="en-US" dirty="0"/>
            </a:br>
            <a:r>
              <a:rPr lang="zh-TW" altLang="en-US" sz="3200" b="1" dirty="0">
                <a:solidFill>
                  <a:srgbClr val="FFFF00"/>
                </a:solidFill>
              </a:rPr>
              <a:t>我聽見這話，就坐下哭泣，悲哀幾日。在天上的    神面前禁食禱告。</a:t>
            </a:r>
            <a:endParaRPr lang="en-US" altLang="zh-TW" sz="3200" b="1" dirty="0">
              <a:solidFill>
                <a:srgbClr val="FFF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263DA9-7299-4CBD-96AF-4E94071A0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336" y="3482721"/>
            <a:ext cx="3283488" cy="211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2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E8E9-1C9F-4CD7-9D26-ECB52A83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</a:t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保持對神國熱切的愛</a:t>
            </a:r>
            <a:r>
              <a:rPr lang="en-US" altLang="zh-TW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熱愛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66585-91B1-4692-8D09-8D75BE7FF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l"/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視家園的荒涼興盛為己任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熱愛</a:t>
            </a:r>
            <a:r>
              <a:rPr lang="zh-TW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熱情</a:t>
            </a:r>
            <a:r>
              <a:rPr lang="zh-TW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熱力</a:t>
            </a:r>
            <a:r>
              <a:rPr lang="zh-TW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驅力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altLang="en-US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sz="24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忠心事奉就有機會得恩惠</a:t>
            </a:r>
            <a:endParaRPr lang="en-US" sz="2400" b="1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75DBC41-9E7C-49F6-B836-8C7A5D5D58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62033" y="237679"/>
            <a:ext cx="6576676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亚达薛西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王二十年尼散月，在王面前摆酒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我拿起酒来奉给王。我素来在王面前没有愁容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王对我说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你既没有病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为什么面带愁容呢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这不是别的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必是你心中愁烦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于是我甚惧怕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我对王说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愿王万岁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我列祖坟墓所在的那城荒凉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城门被火焚烧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我岂能面无愁容吗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？”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defTabSz="914400">
              <a:buClrTx/>
              <a:buSzTx/>
              <a:buNone/>
            </a:pPr>
            <a:r>
              <a:rPr lang="en-US" altLang="en-US" sz="24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王问我说</a:t>
            </a:r>
            <a:r>
              <a:rPr lang="en-US" altLang="en-US" sz="24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：</a:t>
            </a:r>
            <a:b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你要求什么</a:t>
            </a:r>
            <a:r>
              <a:rPr lang="en-US" altLang="en-US" sz="24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？”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288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270E5B-27E1-479B-827E-E0BBE09E2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理</a:t>
            </a:r>
            <a:r>
              <a:rPr lang="zh-TW" alt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指</a:t>
            </a:r>
            <a:r>
              <a:rPr lang="zh-TW" altLang="en-US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引</a:t>
            </a:r>
            <a:r>
              <a:rPr lang="en-US" altLang="zh-TW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C2D142-C91A-4074-860B-DA136881D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/>
              <a:t> </a:t>
            </a:r>
            <a:r>
              <a:rPr lang="zh-TW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面對故鄉家園荒涼的</a:t>
            </a:r>
            <a:r>
              <a:rPr lang="zh-TW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沉重心情</a:t>
            </a:r>
            <a:endParaRPr lang="en-US" altLang="zh-TW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q"/>
            </a:pPr>
            <a:endParaRPr lang="en-US" altLang="zh-TW" sz="3200" b="1" dirty="0"/>
          </a:p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/>
              <a:t> 神色掩不住</a:t>
            </a:r>
            <a:endParaRPr lang="en-US" altLang="zh-TW" sz="3200" b="1" dirty="0"/>
          </a:p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/>
              <a:t> 心情受影響</a:t>
            </a:r>
            <a:endParaRPr lang="en-US" altLang="zh-TW" sz="3200" b="1" dirty="0"/>
          </a:p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/>
              <a:t> 侍候受挑戰</a:t>
            </a:r>
            <a:endParaRPr lang="en-US" altLang="zh-TW" sz="32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CA949D-861E-4DDE-B566-28524E78A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br>
              <a:rPr lang="zh-TW" altLang="en-US" dirty="0"/>
            </a:br>
            <a:r>
              <a:rPr lang="en-US" altLang="zh-TW" sz="3200" b="1" dirty="0"/>
              <a:t>v.v. 1-4a</a:t>
            </a:r>
            <a:br>
              <a:rPr lang="zh-TW" altLang="en-US" sz="3200" b="1" dirty="0"/>
            </a:br>
            <a:r>
              <a:rPr lang="en-US" altLang="zh-TW" sz="3200" b="1" dirty="0">
                <a:solidFill>
                  <a:srgbClr val="FFFF00"/>
                </a:solidFill>
              </a:rPr>
              <a:t>• </a:t>
            </a:r>
            <a:r>
              <a:rPr lang="zh-TW" altLang="en-US" sz="3200" b="1" dirty="0">
                <a:solidFill>
                  <a:srgbClr val="FFFF00"/>
                </a:solidFill>
              </a:rPr>
              <a:t>歸屬</a:t>
            </a:r>
            <a:r>
              <a:rPr lang="zh-TW" altLang="en-US" sz="3200" b="1" dirty="0">
                <a:solidFill>
                  <a:schemeClr val="tx1">
                    <a:lumMod val="95000"/>
                  </a:schemeClr>
                </a:solidFill>
              </a:rPr>
              <a:t>的</a:t>
            </a:r>
            <a:r>
              <a:rPr lang="zh-TW" altLang="en-US" sz="3200" b="1" dirty="0">
                <a:solidFill>
                  <a:srgbClr val="FFFF00"/>
                </a:solidFill>
              </a:rPr>
              <a:t>熱愛</a:t>
            </a:r>
            <a:endParaRPr lang="en-US" altLang="zh-TW" sz="3200" b="1" dirty="0">
              <a:solidFill>
                <a:srgbClr val="FFFF00"/>
              </a:solidFill>
            </a:endParaRPr>
          </a:p>
          <a:p>
            <a:r>
              <a:rPr lang="en-US" altLang="zh-TW" sz="3200" b="1" dirty="0">
                <a:solidFill>
                  <a:srgbClr val="FFFF00"/>
                </a:solidFill>
              </a:rPr>
              <a:t>•</a:t>
            </a:r>
            <a:r>
              <a:rPr lang="zh-TW" altLang="en-US" sz="3200" b="1" dirty="0">
                <a:solidFill>
                  <a:srgbClr val="FFFF00"/>
                </a:solidFill>
              </a:rPr>
              <a:t> 良好</a:t>
            </a:r>
            <a:r>
              <a:rPr lang="zh-TW" altLang="en-US" sz="2400" b="1" dirty="0">
                <a:solidFill>
                  <a:schemeClr val="tx1">
                    <a:lumMod val="95000"/>
                  </a:schemeClr>
                </a:solidFill>
              </a:rPr>
              <a:t>的</a:t>
            </a:r>
            <a:r>
              <a:rPr lang="zh-TW" altLang="en-US" sz="3200" b="1" dirty="0">
                <a:solidFill>
                  <a:srgbClr val="FFFF00"/>
                </a:solidFill>
              </a:rPr>
              <a:t>信用</a:t>
            </a:r>
            <a:endParaRPr lang="en-US" altLang="zh-TW" sz="3200" b="1" dirty="0">
              <a:solidFill>
                <a:srgbClr val="FFFF00"/>
              </a:solidFill>
            </a:endParaRPr>
          </a:p>
          <a:p>
            <a:r>
              <a:rPr lang="en-US" altLang="zh-TW" sz="3200" b="1" dirty="0">
                <a:solidFill>
                  <a:srgbClr val="FFFF00"/>
                </a:solidFill>
              </a:rPr>
              <a:t>•</a:t>
            </a:r>
            <a:r>
              <a:rPr lang="zh-TW" altLang="en-US" sz="3200" b="1" dirty="0">
                <a:solidFill>
                  <a:srgbClr val="FFFF00"/>
                </a:solidFill>
              </a:rPr>
              <a:t> 優質</a:t>
            </a:r>
            <a:r>
              <a:rPr lang="zh-TW" altLang="en-US" sz="2400" b="1" dirty="0">
                <a:solidFill>
                  <a:schemeClr val="tx1">
                    <a:lumMod val="95000"/>
                  </a:schemeClr>
                </a:solidFill>
              </a:rPr>
              <a:t>的</a:t>
            </a:r>
            <a:r>
              <a:rPr lang="zh-TW" altLang="en-US" sz="3200" b="1" dirty="0">
                <a:solidFill>
                  <a:srgbClr val="FFFF00"/>
                </a:solidFill>
              </a:rPr>
              <a:t>專業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263DA9-7299-4CBD-96AF-4E94071A0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935" y="3223186"/>
            <a:ext cx="3283488" cy="211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0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2F19C-4397-4C65-B4FF-C68EEDBDA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二、</a:t>
            </a:r>
            <a:br>
              <a:rPr lang="en-US" altLang="en-US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以禱告尋求神的幫助</a:t>
            </a:r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》</a:t>
            </a:r>
            <a:br>
              <a:rPr lang="en-US" altLang="en-US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禱告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CAE4D-0BF8-4E83-8056-2638FB890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3972" y="2971799"/>
            <a:ext cx="3859461" cy="2502801"/>
          </a:xfrm>
        </p:spPr>
        <p:txBody>
          <a:bodyPr>
            <a:noAutofit/>
          </a:bodyPr>
          <a:lstStyle/>
          <a:p>
            <a:r>
              <a:rPr lang="en-US" altLang="en-US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sz="24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祈求禱告尋求應對的智慧</a:t>
            </a:r>
            <a:br>
              <a:rPr lang="en-US" altLang="en-US" sz="2400" b="1" dirty="0"/>
            </a:br>
            <a:r>
              <a:rPr lang="en-US" altLang="en-US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sz="24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得到洞悉人性的説話技巧</a:t>
            </a:r>
            <a:br>
              <a:rPr lang="en-US" altLang="en-US" sz="2400" b="1" dirty="0"/>
            </a:br>
            <a:r>
              <a:rPr lang="en-US" altLang="en-US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sz="24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為將做之事思考籌畫周全</a:t>
            </a:r>
            <a:endParaRPr lang="en-US" sz="2400" b="1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89CD6FB-A980-43FF-AB56-9C9140D86B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62033" y="560843"/>
            <a:ext cx="6867041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于是我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默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祷天上的神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我对王说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仆人若在王眼前蒙恩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王若喜欢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求王差遣我往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犹大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，</a:t>
            </a:r>
            <a:endParaRPr lang="en-US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到我列祖坟墓所在的那城去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我好重新建造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。”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那时王后坐在王的旁边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王问我说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你去要多少日子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几时回来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我就定了日期。于是王喜欢差遣我去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我又对王说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王若喜欢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求王赐我诏书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通知大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河西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的省长准我经过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直到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犹大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又赐诏书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通知管理王园林的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亚萨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使他给我木料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做属殿营楼之门的横梁和城墙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与我自己房屋使用的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王就允准我，因我神施恩的手帮助我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7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270E5B-27E1-479B-827E-E0BBE09E2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理</a:t>
            </a:r>
            <a:r>
              <a:rPr lang="zh-TW" alt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指</a:t>
            </a:r>
            <a:r>
              <a:rPr lang="zh-TW" altLang="en-US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引</a:t>
            </a:r>
            <a:r>
              <a:rPr lang="en-US" altLang="zh-TW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C2D142-C91A-4074-860B-DA136881D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面對君王的詢問的 </a:t>
            </a:r>
            <a:r>
              <a:rPr lang="zh-TW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應變</a:t>
            </a:r>
            <a:endParaRPr lang="en-US" altLang="zh-TW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q"/>
            </a:pPr>
            <a:endParaRPr lang="en-US" altLang="zh-TW" sz="3200" b="1" dirty="0"/>
          </a:p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/>
              <a:t> 與天上連線</a:t>
            </a:r>
            <a:endParaRPr lang="en-US" altLang="zh-TW" sz="3200" b="1" dirty="0"/>
          </a:p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/>
              <a:t> 穩答家鄉事</a:t>
            </a:r>
            <a:endParaRPr lang="en-US" altLang="zh-TW" sz="3200" b="1" dirty="0"/>
          </a:p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/>
              <a:t> 慎終追遠情</a:t>
            </a:r>
            <a:endParaRPr lang="en-US" altLang="zh-TW" sz="3200" b="1" dirty="0"/>
          </a:p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>
                <a:solidFill>
                  <a:prstClr val="white"/>
                </a:solidFill>
              </a:rPr>
              <a:t> 為國不為己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CA949D-861E-4DDE-B566-28524E78A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br>
              <a:rPr lang="zh-TW" altLang="en-US" dirty="0"/>
            </a:br>
            <a:r>
              <a:rPr lang="en-US" altLang="zh-TW" sz="3200" b="1" dirty="0"/>
              <a:t>v.v. 4b-8</a:t>
            </a:r>
            <a:br>
              <a:rPr lang="zh-TW" altLang="en-US" sz="3200" b="1" dirty="0"/>
            </a:br>
            <a:br>
              <a:rPr lang="zh-TW" altLang="en-US" sz="3200" b="1" dirty="0">
                <a:solidFill>
                  <a:srgbClr val="FFFF00"/>
                </a:solidFill>
              </a:rPr>
            </a:br>
            <a:r>
              <a:rPr lang="en-US" altLang="zh-TW" sz="3200" b="1" dirty="0">
                <a:solidFill>
                  <a:srgbClr val="FFFF00"/>
                </a:solidFill>
              </a:rPr>
              <a:t>• </a:t>
            </a:r>
            <a:r>
              <a:rPr lang="zh-TW" altLang="en-US" sz="3200" b="1" dirty="0">
                <a:solidFill>
                  <a:srgbClr val="FFFF00"/>
                </a:solidFill>
              </a:rPr>
              <a:t>清楚</a:t>
            </a:r>
            <a:r>
              <a:rPr lang="zh-TW" altLang="en-US" sz="2400" b="1" dirty="0">
                <a:solidFill>
                  <a:schemeClr val="tx1">
                    <a:lumMod val="95000"/>
                  </a:schemeClr>
                </a:solidFill>
              </a:rPr>
              <a:t>的</a:t>
            </a:r>
            <a:r>
              <a:rPr lang="zh-TW" altLang="en-US" sz="3200" b="1" dirty="0">
                <a:solidFill>
                  <a:srgbClr val="FFFF00"/>
                </a:solidFill>
              </a:rPr>
              <a:t>陳述</a:t>
            </a:r>
            <a:endParaRPr lang="en-US" altLang="zh-TW" sz="3200" b="1" dirty="0">
              <a:solidFill>
                <a:srgbClr val="FFFF00"/>
              </a:solidFill>
            </a:endParaRPr>
          </a:p>
          <a:p>
            <a:r>
              <a:rPr lang="en-US" altLang="zh-TW" sz="3200" b="1" dirty="0">
                <a:solidFill>
                  <a:srgbClr val="FFFF00"/>
                </a:solidFill>
              </a:rPr>
              <a:t>•</a:t>
            </a:r>
            <a:r>
              <a:rPr lang="zh-TW" altLang="en-US" sz="3200" b="1" dirty="0">
                <a:solidFill>
                  <a:srgbClr val="FFFF00"/>
                </a:solidFill>
              </a:rPr>
              <a:t> 有效</a:t>
            </a:r>
            <a:r>
              <a:rPr lang="zh-TW" altLang="en-US" sz="3200" b="1" dirty="0">
                <a:solidFill>
                  <a:schemeClr val="tx1">
                    <a:lumMod val="95000"/>
                  </a:schemeClr>
                </a:solidFill>
              </a:rPr>
              <a:t>的</a:t>
            </a:r>
            <a:r>
              <a:rPr lang="zh-TW" altLang="en-US" sz="3200" b="1" dirty="0">
                <a:solidFill>
                  <a:srgbClr val="FFFF00"/>
                </a:solidFill>
              </a:rPr>
              <a:t>溝通</a:t>
            </a:r>
            <a:endParaRPr lang="en-US" altLang="zh-TW" sz="3200" b="1" dirty="0">
              <a:solidFill>
                <a:srgbClr val="FFFF00"/>
              </a:solidFill>
            </a:endParaRPr>
          </a:p>
          <a:p>
            <a:r>
              <a:rPr lang="en-US" altLang="zh-TW" sz="3200" b="1" dirty="0">
                <a:solidFill>
                  <a:srgbClr val="FFFF00"/>
                </a:solidFill>
              </a:rPr>
              <a:t>•</a:t>
            </a:r>
            <a:r>
              <a:rPr lang="zh-TW" altLang="en-US" sz="3200" b="1" dirty="0">
                <a:solidFill>
                  <a:srgbClr val="FFFF00"/>
                </a:solidFill>
              </a:rPr>
              <a:t> 周全</a:t>
            </a:r>
            <a:r>
              <a:rPr lang="zh-TW" altLang="en-US" sz="2400" b="1" dirty="0">
                <a:solidFill>
                  <a:schemeClr val="tx1">
                    <a:lumMod val="95000"/>
                  </a:schemeClr>
                </a:solidFill>
              </a:rPr>
              <a:t>的</a:t>
            </a:r>
            <a:r>
              <a:rPr lang="zh-TW" altLang="en-US" sz="3200" b="1" dirty="0">
                <a:solidFill>
                  <a:srgbClr val="FFFF00"/>
                </a:solidFill>
              </a:rPr>
              <a:t>謀劃</a:t>
            </a:r>
            <a:endParaRPr lang="en-US" altLang="zh-TW" sz="3200" b="1" dirty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263DA9-7299-4CBD-96AF-4E94071A0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935" y="3223186"/>
            <a:ext cx="3283488" cy="211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3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876E-C926-4CB2-A13C-085D4A997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三、</a:t>
            </a:r>
            <a:br>
              <a:rPr lang="en-US" altLang="en-US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明察暗訪瞭解應做之工</a:t>
            </a:r>
            <a:r>
              <a:rPr lang="en-US" alt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》</a:t>
            </a:r>
            <a:r>
              <a:rPr lang="en-US" altLang="en-US" sz="32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默行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1B724-6E37-439F-965B-F306030F7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654026" cy="1828800"/>
          </a:xfrm>
        </p:spPr>
        <p:txBody>
          <a:bodyPr>
            <a:noAutofit/>
          </a:bodyPr>
          <a:lstStyle/>
          <a:p>
            <a:pPr algn="l"/>
            <a:r>
              <a:rPr lang="en-US" altLang="en-US" sz="2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sz="20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慎防仇敵的反對和攻擊</a:t>
            </a:r>
            <a:br>
              <a:rPr lang="en-US" altLang="en-US" sz="2000" b="1" dirty="0"/>
            </a:br>
            <a:r>
              <a:rPr lang="en-US" altLang="en-US" sz="2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sz="20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採取鴨子划水的方式走訪</a:t>
            </a:r>
            <a:br>
              <a:rPr lang="en-US" altLang="en-US" sz="2000" b="1" dirty="0"/>
            </a:br>
            <a:r>
              <a:rPr lang="en-US" altLang="en-US" sz="2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sz="20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慎選時機做那當做的事</a:t>
            </a:r>
            <a:br>
              <a:rPr lang="en-US" altLang="en-US" sz="2000" b="1" dirty="0"/>
            </a:br>
            <a:r>
              <a:rPr lang="en-US" altLang="en-US" sz="2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sz="20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以敏銳觀察來研擬建造計劃</a:t>
            </a:r>
            <a:endParaRPr lang="en-US" sz="2000" b="1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2E07038-85D6-4C8A-8091-A79FA6B574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38337" y="1189479"/>
            <a:ext cx="6795755" cy="499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王派了军长和马兵护送我。我到了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河西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的省长那里，将王的诏书交给他们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和伦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人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参巴拉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，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并为奴的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亚扪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人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多比雅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，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听见有人来为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以色列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人求好处，就甚恼怒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我到了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耶路撒冷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，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在那里住了三日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我夜间起来，有几个人也一同起来；但神使我心里要为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耶路撒冷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做什么事，我并没有告诉人。除了我骑的牲口以外，也没有别的牲口在我那里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当夜我出了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谷门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，往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野狗井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去 ，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到了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粪厂门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，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察看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耶路撒冷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的城墙，见城墙拆毁，城门被火焚烧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我又往前，到了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泉门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和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王池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，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但所骑的牲口没有地方过去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于是夜间沿溪而上，察看城墙，又转身进入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谷门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，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就回来了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我往哪里去，我做什么事，官长都不知道。我还没有告诉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犹大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平民、祭司、贵冑、官长，和其余做工的人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1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270E5B-27E1-479B-827E-E0BBE09E2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理</a:t>
            </a:r>
            <a:r>
              <a:rPr lang="zh-TW" alt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指</a:t>
            </a:r>
            <a:r>
              <a:rPr lang="zh-TW" altLang="en-US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引</a:t>
            </a:r>
            <a:r>
              <a:rPr lang="en-US" altLang="zh-TW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C2D142-C91A-4074-860B-DA136881D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風塵僕僕返鄉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zh-TW" alt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渴望重建</a:t>
            </a:r>
            <a:endParaRPr lang="en-US" altLang="zh-TW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q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誰是幫助者？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誰是冷漠者？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anose="05000000000000000000" pitchFamily="2" charset="2"/>
              <a:buChar char="q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誰是破壞者？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CA949D-861E-4DDE-B566-28524E78A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br>
              <a:rPr lang="zh-TW" altLang="en-US" dirty="0"/>
            </a:br>
            <a:r>
              <a:rPr lang="en-US" altLang="zh-TW" sz="3200" b="1" dirty="0"/>
              <a:t>v.v. </a:t>
            </a:r>
            <a:r>
              <a:rPr lang="en-US" altLang="zh-TW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9-16</a:t>
            </a:r>
            <a:br>
              <a:rPr lang="en-US" altLang="zh-TW" sz="3200" b="1" dirty="0"/>
            </a:br>
            <a:r>
              <a:rPr lang="en-US" altLang="zh-TW" sz="3200" b="1" dirty="0">
                <a:solidFill>
                  <a:srgbClr val="FFFF00"/>
                </a:solidFill>
              </a:rPr>
              <a:t>• </a:t>
            </a:r>
            <a:r>
              <a:rPr lang="zh-TW" altLang="en-US" sz="3200" b="1" dirty="0">
                <a:solidFill>
                  <a:srgbClr val="FFFF00"/>
                </a:solidFill>
              </a:rPr>
              <a:t>秘密</a:t>
            </a:r>
            <a:r>
              <a:rPr lang="zh-TW" altLang="en-US" sz="2400" b="1" dirty="0"/>
              <a:t>的</a:t>
            </a:r>
            <a:r>
              <a:rPr lang="zh-TW" altLang="en-US" sz="3200" b="1" dirty="0">
                <a:solidFill>
                  <a:srgbClr val="FFFF00"/>
                </a:solidFill>
              </a:rPr>
              <a:t>情蒐</a:t>
            </a:r>
            <a:br>
              <a:rPr lang="zh-TW" altLang="en-US" sz="3200" b="1" dirty="0">
                <a:solidFill>
                  <a:srgbClr val="FFFF00"/>
                </a:solidFill>
              </a:rPr>
            </a:br>
            <a:r>
              <a:rPr lang="en-US" altLang="zh-TW" sz="3200" b="1" dirty="0">
                <a:solidFill>
                  <a:srgbClr val="FFFF00"/>
                </a:solidFill>
              </a:rPr>
              <a:t>• </a:t>
            </a:r>
            <a:r>
              <a:rPr lang="zh-TW" altLang="en-US" sz="3200" b="1" dirty="0">
                <a:solidFill>
                  <a:srgbClr val="FFFF00"/>
                </a:solidFill>
              </a:rPr>
              <a:t>走動</a:t>
            </a:r>
            <a:r>
              <a:rPr lang="zh-TW" altLang="en-US" sz="2400" b="1" dirty="0">
                <a:solidFill>
                  <a:schemeClr val="tx1">
                    <a:lumMod val="95000"/>
                  </a:schemeClr>
                </a:solidFill>
              </a:rPr>
              <a:t>的</a:t>
            </a:r>
            <a:r>
              <a:rPr lang="zh-TW" altLang="en-US" sz="3200" b="1" dirty="0">
                <a:solidFill>
                  <a:srgbClr val="FFFF00"/>
                </a:solidFill>
              </a:rPr>
              <a:t>管理</a:t>
            </a:r>
            <a:br>
              <a:rPr lang="zh-TW" altLang="en-US" sz="3200" b="1" dirty="0">
                <a:solidFill>
                  <a:srgbClr val="FFFF00"/>
                </a:solidFill>
              </a:rPr>
            </a:br>
            <a:r>
              <a:rPr lang="en-US" altLang="zh-TW" sz="3200" b="1" dirty="0">
                <a:solidFill>
                  <a:srgbClr val="FFFF00"/>
                </a:solidFill>
              </a:rPr>
              <a:t>• </a:t>
            </a:r>
            <a:r>
              <a:rPr lang="zh-TW" altLang="en-US" sz="3200" b="1" dirty="0">
                <a:solidFill>
                  <a:srgbClr val="FFFF00"/>
                </a:solidFill>
              </a:rPr>
              <a:t>腹䅁</a:t>
            </a:r>
            <a:r>
              <a:rPr lang="zh-TW" altLang="en-US" sz="2400" b="1" dirty="0">
                <a:solidFill>
                  <a:schemeClr val="tx1">
                    <a:lumMod val="95000"/>
                  </a:schemeClr>
                </a:solidFill>
              </a:rPr>
              <a:t>的</a:t>
            </a:r>
            <a:r>
              <a:rPr lang="zh-TW" altLang="en-US" sz="3200" b="1" dirty="0">
                <a:solidFill>
                  <a:srgbClr val="FFFF00"/>
                </a:solidFill>
              </a:rPr>
              <a:t>醞釀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CB2A6A-2EC2-48F1-BEE6-61F98FC8C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71" y="3554505"/>
            <a:ext cx="3451571" cy="217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8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1ACFB-3AD4-4F8F-9549-A47A6C969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四、</a:t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組織和建立團隊事奉</a:t>
            </a:r>
            <a:r>
              <a:rPr lang="en-US" altLang="zh-TW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團隊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714A9-9666-4A2F-9CE8-2B666B751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以后，我对他们说：</a:t>
            </a:r>
            <a:b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我们所遭的难， 耶路撒冷 怎样荒凉，城门被火焚烧，你们都看见了。来吧，我们重建 耶路撒冷 的城墙，免得再受凌辱！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我告诉他们我神施恩的手怎样帮助我，并王对我所说的话。</a:t>
            </a:r>
            <a:b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他们就说：“</a:t>
            </a:r>
            <a:r>
              <a:rPr lang="zh-CN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我们起来建造吧！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于是他们奋勇做这善工。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5FF67-1B62-4949-BF7B-8FB51AD9A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TW" sz="2000" b="1" dirty="0"/>
              <a:t>• </a:t>
            </a:r>
            <a:r>
              <a:rPr lang="zh-TW" altLang="en-US" sz="2000" b="1" dirty="0"/>
              <a:t>瞭解必須要有團隊一起來事奉</a:t>
            </a:r>
            <a:br>
              <a:rPr lang="zh-TW" altLang="en-US" sz="2000" b="1" dirty="0"/>
            </a:br>
            <a:r>
              <a:rPr lang="en-US" altLang="zh-TW" sz="2000" b="1" dirty="0"/>
              <a:t>• </a:t>
            </a:r>
            <a:r>
              <a:rPr lang="zh-TW" altLang="en-US" sz="2000" b="1" dirty="0"/>
              <a:t>找出挑戰人一起事奉的主軸</a:t>
            </a:r>
            <a:br>
              <a:rPr lang="zh-TW" altLang="en-US" sz="2000" b="1" dirty="0"/>
            </a:br>
            <a:r>
              <a:rPr lang="en-US" altLang="zh-TW" sz="2000" b="1" dirty="0"/>
              <a:t>• </a:t>
            </a:r>
            <a:r>
              <a:rPr lang="zh-TW" altLang="en-US" sz="2000" b="1" dirty="0"/>
              <a:t>提出一句強化事奉主軸的標語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50922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1086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Cooper Black</vt:lpstr>
      <vt:lpstr>Corbel</vt:lpstr>
      <vt:lpstr>Wingdings</vt:lpstr>
      <vt:lpstr>Parallax</vt:lpstr>
      <vt:lpstr>Vapor Trail</vt:lpstr>
      <vt:lpstr>建 造 前 的 部 署</vt:lpstr>
      <vt:lpstr>尼 1 : 4</vt:lpstr>
      <vt:lpstr>一、 保持對神國熱切的愛》 熱愛</vt:lpstr>
      <vt:lpstr>管理指引》</vt:lpstr>
      <vt:lpstr>二、 以禱告尋求神的幫助》 禱告</vt:lpstr>
      <vt:lpstr>管理指引》</vt:lpstr>
      <vt:lpstr>三、 明察暗訪瞭解應做之工》默行</vt:lpstr>
      <vt:lpstr>管理指引》</vt:lpstr>
      <vt:lpstr>四、 組織和建立團隊事奉》 團隊</vt:lpstr>
      <vt:lpstr>管理指引》</vt:lpstr>
      <vt:lpstr>五、 呼籲有份於神國建造》 有份</vt:lpstr>
      <vt:lpstr>管理指引》</vt:lpstr>
      <vt:lpstr>熱愛～禱告～ 默行 ～團隊～有份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2020-06-13T23:15:49Z</dcterms:created>
  <dcterms:modified xsi:type="dcterms:W3CDTF">2020-06-14T17:26:05Z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