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3629" r:id="rId2"/>
    <p:sldId id="5058" r:id="rId3"/>
    <p:sldId id="5126" r:id="rId4"/>
    <p:sldId id="5060" r:id="rId5"/>
    <p:sldId id="5061" r:id="rId6"/>
    <p:sldId id="5062" r:id="rId7"/>
    <p:sldId id="5063" r:id="rId8"/>
    <p:sldId id="5064" r:id="rId9"/>
    <p:sldId id="5065" r:id="rId10"/>
    <p:sldId id="5068" r:id="rId11"/>
    <p:sldId id="5069" r:id="rId12"/>
    <p:sldId id="5070" r:id="rId13"/>
    <p:sldId id="5071" r:id="rId14"/>
    <p:sldId id="5072" r:id="rId15"/>
    <p:sldId id="5073" r:id="rId16"/>
    <p:sldId id="5075" r:id="rId17"/>
    <p:sldId id="5076" r:id="rId18"/>
    <p:sldId id="5077" r:id="rId19"/>
    <p:sldId id="5078" r:id="rId20"/>
    <p:sldId id="5079" r:id="rId21"/>
    <p:sldId id="5080" r:id="rId22"/>
    <p:sldId id="5081" r:id="rId23"/>
    <p:sldId id="5082" r:id="rId24"/>
    <p:sldId id="5083" r:id="rId25"/>
    <p:sldId id="5084" r:id="rId26"/>
    <p:sldId id="5085" r:id="rId27"/>
    <p:sldId id="5086" r:id="rId28"/>
    <p:sldId id="5087" r:id="rId29"/>
    <p:sldId id="5088" r:id="rId30"/>
    <p:sldId id="5089" r:id="rId31"/>
    <p:sldId id="5090" r:id="rId32"/>
    <p:sldId id="5091" r:id="rId33"/>
    <p:sldId id="5092" r:id="rId34"/>
    <p:sldId id="5093" r:id="rId35"/>
    <p:sldId id="5094" r:id="rId36"/>
    <p:sldId id="5095" r:id="rId37"/>
    <p:sldId id="5096" r:id="rId38"/>
    <p:sldId id="5097" r:id="rId39"/>
    <p:sldId id="5098" r:id="rId40"/>
    <p:sldId id="5099" r:id="rId41"/>
    <p:sldId id="5100" r:id="rId42"/>
    <p:sldId id="5101" r:id="rId43"/>
    <p:sldId id="5127" r:id="rId44"/>
    <p:sldId id="5125" r:id="rId45"/>
    <p:sldId id="5104" r:id="rId46"/>
    <p:sldId id="5105" r:id="rId47"/>
    <p:sldId id="5106" r:id="rId48"/>
    <p:sldId id="5107" r:id="rId49"/>
    <p:sldId id="5108" r:id="rId50"/>
    <p:sldId id="5109" r:id="rId51"/>
    <p:sldId id="5110" r:id="rId52"/>
    <p:sldId id="5112" r:id="rId53"/>
    <p:sldId id="5114" r:id="rId54"/>
    <p:sldId id="5115" r:id="rId55"/>
    <p:sldId id="5116" r:id="rId56"/>
    <p:sldId id="5117" r:id="rId57"/>
    <p:sldId id="5118" r:id="rId58"/>
    <p:sldId id="5119" r:id="rId59"/>
    <p:sldId id="5120" r:id="rId60"/>
    <p:sldId id="5121" r:id="rId61"/>
    <p:sldId id="5123" r:id="rId62"/>
    <p:sldId id="5124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CC00"/>
    <a:srgbClr val="000000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2857" autoAdjust="0"/>
  </p:normalViewPr>
  <p:slideViewPr>
    <p:cSldViewPr>
      <p:cViewPr varScale="1">
        <p:scale>
          <a:sx n="128" d="100"/>
          <a:sy n="128" d="100"/>
        </p:scale>
        <p:origin x="17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6784"/>
    </p:cViewPr>
  </p:sorterViewPr>
  <p:notesViewPr>
    <p:cSldViewPr>
      <p:cViewPr varScale="1">
        <p:scale>
          <a:sx n="84" d="100"/>
          <a:sy n="84" d="100"/>
        </p:scale>
        <p:origin x="-23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6736F1AD-8BD9-4489-9BD2-E1A1B9B7C7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7833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1C58161D-B0FD-4435-AAEC-B500C5F869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0167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EDFFDB-D587-482B-8CF0-D58482E0AFBE}" type="slidenum">
              <a:rPr lang="zh-TW" altLang="en-US" smtClean="0">
                <a:ea typeface="新細明體" pitchFamily="18" charset="-120"/>
              </a:rPr>
              <a:pPr/>
              <a:t>1</a:t>
            </a:fld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0DC57-104A-E142-AAF8-A851AFA8192B}" type="slidenum">
              <a:rPr lang="en-US"/>
              <a:pPr/>
              <a:t>16</a:t>
            </a:fld>
            <a:endParaRPr lang="en-US"/>
          </a:p>
        </p:txBody>
      </p:sp>
      <p:sp>
        <p:nvSpPr>
          <p:cNvPr id="186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6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18323-C68A-544B-A152-4CD8DDF037A1}" type="slidenum">
              <a:rPr lang="en-US"/>
              <a:pPr/>
              <a:t>17</a:t>
            </a:fld>
            <a:endParaRPr lang="en-US"/>
          </a:p>
        </p:txBody>
      </p:sp>
      <p:sp>
        <p:nvSpPr>
          <p:cNvPr id="209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18323-C68A-544B-A152-4CD8DDF037A1}" type="slidenum">
              <a:rPr lang="en-US"/>
              <a:pPr/>
              <a:t>18</a:t>
            </a:fld>
            <a:endParaRPr lang="en-US"/>
          </a:p>
        </p:txBody>
      </p:sp>
      <p:sp>
        <p:nvSpPr>
          <p:cNvPr id="209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9562F-DCF7-A84C-AE51-3488A0DE8A4E}" type="slidenum">
              <a:rPr lang="en-US"/>
              <a:pPr/>
              <a:t>22</a:t>
            </a:fld>
            <a:endParaRPr lang="en-US"/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TW" altLang="en-US" sz="2400">
                <a:latin typeface="Times New Roman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zh-TW" altLang="en-US" sz="2400">
                <a:latin typeface="Times New Roman" charset="0"/>
                <a:ea typeface="新細明體" charset="0"/>
                <a:cs typeface="新細明體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49"/>
            <a:ext cx="4013200" cy="1822451"/>
          </a:xfrm>
        </p:spPr>
        <p:txBody>
          <a:bodyPr anchor="b"/>
          <a:lstStyle>
            <a:lvl1pPr marL="0" indent="0">
              <a:buFont typeface="Wingdings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2" y="6248401"/>
            <a:ext cx="587375" cy="488951"/>
          </a:xfrm>
        </p:spPr>
        <p:txBody>
          <a:bodyPr anchorCtr="0"/>
          <a:lstStyle>
            <a:lvl1pPr>
              <a:defRPr sz="2600"/>
            </a:lvl1pPr>
          </a:lstStyle>
          <a:p>
            <a:pPr>
              <a:defRPr/>
            </a:pPr>
            <a:fld id="{C417BB4B-098B-4C25-B857-3FB2B5FAA60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D7750-1CE3-41FB-9C4B-AA936F238EA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7" y="1"/>
            <a:ext cx="2105025" cy="59499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"/>
            <a:ext cx="6167437" cy="59499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F0E05-E2DF-4034-8C4A-4C20933B039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CC2A9-2004-47A3-93F0-0A0EBEE7B86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31540-4F40-409C-8D80-BDE0B94D27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90" y="1"/>
            <a:ext cx="4135437" cy="59499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7" y="1"/>
            <a:ext cx="4137025" cy="59499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1421F-845D-4386-AA90-7285E7D4CDB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4C85F-B21E-4173-B1ED-B62E6E9145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6877C-91EB-4D03-A8F7-611661530E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0858F-1CA7-4F82-B746-5674E964C5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FA0D0-FF14-4B5C-899C-21A15A49F9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D45B5-6747-49A9-BE8A-4D568DA8147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"/>
            <a:ext cx="8424862" cy="594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2" y="6248402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2"/>
            <a:ext cx="2897188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徐 立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290" y="6092826"/>
            <a:ext cx="865187" cy="561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1200" b="1">
                <a:solidFill>
                  <a:schemeClr val="bg1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1355265D-F2CA-48A1-A4CE-6473E476D7B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徐 立</a:t>
            </a:r>
          </a:p>
        </p:txBody>
      </p:sp>
      <p:sp>
        <p:nvSpPr>
          <p:cNvPr id="15362" name="Rectangle 11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F018FE-828E-4B36-8B8A-E9BF356F6CA1}" type="slidenum">
              <a:rPr lang="zh-TW" altLang="en-US" smtClean="0">
                <a:ea typeface="新細明體" pitchFamily="18" charset="-120"/>
              </a:rPr>
              <a:pPr/>
              <a:t>1</a:t>
            </a:fld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15363" name="AutoShape 2"/>
          <p:cNvSpPr>
            <a:spLocks noGrp="1" noChangeArrowheads="1"/>
          </p:cNvSpPr>
          <p:nvPr>
            <p:ph type="ctrTitle"/>
          </p:nvPr>
        </p:nvSpPr>
        <p:spPr>
          <a:xfrm>
            <a:off x="4067944" y="2852936"/>
            <a:ext cx="5508104" cy="1905000"/>
          </a:xfrm>
          <a:noFill/>
          <a:ln>
            <a:round/>
            <a:headEnd/>
            <a:tailEnd/>
          </a:ln>
        </p:spPr>
        <p:txBody>
          <a:bodyPr/>
          <a:lstStyle/>
          <a:p>
            <a:r>
              <a:rPr lang="zh-CN" altLang="en-US" sz="4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神爱世人</a:t>
            </a:r>
            <a:endParaRPr lang="en-US" sz="48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7308850" y="5445126"/>
            <a:ext cx="1261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b="1">
                <a:solidFill>
                  <a:schemeClr val="tx2"/>
                </a:solidFill>
                <a:ea typeface="宋体" pitchFamily="2" charset="-122"/>
              </a:rPr>
              <a:t>徐   立</a:t>
            </a:r>
            <a:r>
              <a:rPr lang="zh-CN" altLang="en-US" b="1">
                <a:solidFill>
                  <a:schemeClr val="tx2"/>
                </a:solidFill>
                <a:ea typeface="宋体" pitchFamily="2" charset="-122"/>
              </a:rPr>
              <a:t> </a:t>
            </a:r>
            <a:endParaRPr lang="zh-TW" altLang="en-US" b="1">
              <a:solidFill>
                <a:schemeClr val="tx2"/>
              </a:solidFill>
              <a:ea typeface="宋体" pitchFamily="2" charset="-122"/>
            </a:endParaRPr>
          </a:p>
        </p:txBody>
      </p:sp>
      <p:sp>
        <p:nvSpPr>
          <p:cNvPr id="15365" name="AutoShape 4"/>
          <p:cNvSpPr>
            <a:spLocks noChangeArrowheads="1"/>
          </p:cNvSpPr>
          <p:nvPr/>
        </p:nvSpPr>
        <p:spPr bwMode="auto">
          <a:xfrm>
            <a:off x="323852" y="981075"/>
            <a:ext cx="9180513" cy="1905000"/>
          </a:xfrm>
          <a:prstGeom prst="roundRect">
            <a:avLst>
              <a:gd name="adj" fmla="val 50000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zh-CN" sz="4400" b="1" dirty="0">
                <a:latin typeface="宋体" pitchFamily="2" charset="-122"/>
                <a:ea typeface="宋体" pitchFamily="2" charset="-122"/>
              </a:rPr>
              <a:t>2019</a:t>
            </a:r>
            <a:r>
              <a:rPr lang="zh-CN" altLang="en-US" sz="4400" b="1" dirty="0">
                <a:latin typeface="宋体" pitchFamily="2" charset="-122"/>
                <a:ea typeface="宋体" pitchFamily="2" charset="-122"/>
              </a:rPr>
              <a:t>年</a:t>
            </a:r>
            <a:r>
              <a:rPr lang="en-US" altLang="zh-CN" sz="4400" b="1" dirty="0">
                <a:latin typeface="宋体" pitchFamily="2" charset="-122"/>
                <a:ea typeface="宋体" pitchFamily="2" charset="-122"/>
              </a:rPr>
              <a:t>6</a:t>
            </a:r>
            <a:r>
              <a:rPr lang="zh-CN" altLang="en-US" sz="4400" b="1" dirty="0">
                <a:latin typeface="宋体" pitchFamily="2" charset="-122"/>
                <a:ea typeface="宋体" pitchFamily="2" charset="-122"/>
              </a:rPr>
              <a:t>月</a:t>
            </a:r>
            <a:r>
              <a:rPr lang="zh-CN" altLang="zh-CN" sz="44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en-US" altLang="zh-CN" sz="4400" b="1" dirty="0">
                <a:latin typeface="宋体" pitchFamily="2" charset="-122"/>
                <a:ea typeface="宋体" pitchFamily="2" charset="-122"/>
              </a:rPr>
              <a:t>0</a:t>
            </a:r>
            <a:r>
              <a:rPr lang="zh-CN" altLang="en-US" sz="4400" b="1" dirty="0">
                <a:latin typeface="宋体" pitchFamily="2" charset="-122"/>
                <a:ea typeface="宋体" pitchFamily="2" charset="-122"/>
              </a:rPr>
              <a:t>日曼哈顿福音教会</a:t>
            </a:r>
            <a:endParaRPr lang="en-US" altLang="zh-CN" sz="4400" b="1" dirty="0">
              <a:latin typeface="宋体" pitchFamily="2" charset="-122"/>
              <a:ea typeface="宋体" pitchFamily="2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4400" b="1" dirty="0">
                <a:latin typeface="宋体" pitchFamily="2" charset="-122"/>
                <a:ea typeface="宋体" pitchFamily="2" charset="-122"/>
              </a:rPr>
              <a:t>主日信息</a:t>
            </a:r>
            <a:endParaRPr lang="en-US" altLang="zh-CN" sz="4400" b="1" dirty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974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10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从耶稣</a:t>
            </a:r>
            <a:r>
              <a:rPr lang="en-US" sz="4800" b="1" dirty="0"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赶鬼的故事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sz="16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我们看到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52536" y="2204864"/>
            <a:ext cx="5344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人被捆绑的恐怖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592" y="3236979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没盼望人的无奈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293096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神的大能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1960" y="4293096"/>
            <a:ext cx="493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人被释放的喜乐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6136" y="2180871"/>
            <a:ext cx="3059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鬼的真实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44522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一位知道感恩的人</a:t>
            </a:r>
            <a:endParaRPr lang="en-US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456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11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744" y="260648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其实，这故事还有续集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那位在</a:t>
            </a:r>
            <a:r>
              <a:rPr lang="en-US" sz="4800" b="1" dirty="0"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被耶稣释放的人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从此以后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成了非常有名的人</a:t>
            </a:r>
            <a:r>
              <a:rPr lang="en-US" altLang="zh-CN" sz="4800" b="1" dirty="0">
                <a:latin typeface="宋体"/>
                <a:ea typeface="宋体"/>
                <a:cs typeface="宋体"/>
              </a:rPr>
              <a:t>!</a:t>
            </a:r>
          </a:p>
          <a:p>
            <a:pPr lvl="0" algn="ctr"/>
            <a:endParaRPr lang="en-US" altLang="zh-CN" sz="32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他常常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被邀请到世界各地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讲见证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，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传福音</a:t>
            </a:r>
            <a:r>
              <a:rPr lang="zh-CN" altLang="zh-CN" sz="4800" b="1" dirty="0">
                <a:latin typeface="宋体"/>
                <a:ea typeface="宋体"/>
                <a:cs typeface="宋体"/>
              </a:rPr>
              <a:t>，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开布道会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5700" y="-1143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12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04664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因为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那位在</a:t>
            </a:r>
            <a:r>
              <a:rPr lang="en-US" sz="4800" b="1" dirty="0"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被鬼附的人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是活生生的见证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2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他的过去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和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他的改变太真实了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2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这样的人到各地讲见证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会很吸引人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4096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13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60648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不论是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主日信息，布道会，培灵会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我们都希望能邀请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有名望的人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6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或邀请生命有极大改变的人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2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来见证神的大能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6895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6" y="0"/>
            <a:ext cx="9254256" cy="6858000"/>
          </a:xfrm>
          <a:prstGeom prst="rect">
            <a:avLst/>
          </a:prstGeom>
        </p:spPr>
      </p:pic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14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88024" y="836712"/>
            <a:ext cx="43559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Nick</a:t>
            </a:r>
          </a:p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天生就没有手</a:t>
            </a:r>
            <a:endParaRPr lang="en-US" altLang="zh-CN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没有脚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88024" y="4149082"/>
            <a:ext cx="43559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他生命的见证</a:t>
            </a:r>
            <a:endParaRPr lang="en-US" altLang="zh-CN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太真实了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013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15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如果乔布斯是基督徒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724"/>
            <a:ext cx="9144000" cy="5925277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00216" y="3044959"/>
            <a:ext cx="38663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他的见证</a:t>
            </a:r>
            <a:endParaRPr lang="en-US" altLang="zh-CN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一定很吸引人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2480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徐 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BB4E-77C7-B240-989C-41FF01DB7B20}" type="slidenum">
              <a:rPr lang="en-US"/>
              <a:pPr/>
              <a:t>16</a:t>
            </a:fld>
            <a:endParaRPr lang="en-US"/>
          </a:p>
        </p:txBody>
      </p:sp>
      <p:sp>
        <p:nvSpPr>
          <p:cNvPr id="1859586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/>
            <a:r>
              <a:rPr lang="zh-CN" altLang="en-US" sz="4800" b="1" dirty="0">
                <a:latin typeface="宋体" charset="0"/>
                <a:ea typeface="宋体" charset="0"/>
                <a:cs typeface="宋体" charset="0"/>
              </a:rPr>
              <a:t>其实</a:t>
            </a:r>
            <a:endParaRPr lang="en-US" altLang="zh-CN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重点不是</a:t>
            </a:r>
            <a:endParaRPr lang="en-US" altLang="zh-CN" sz="4800" b="1" dirty="0">
              <a:solidFill>
                <a:srgbClr val="FF0000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latin typeface="宋体" charset="0"/>
                <a:ea typeface="宋体" charset="0"/>
                <a:cs typeface="宋体" charset="0"/>
              </a:rPr>
              <a:t>你我生命的改变有多轰轰烈烈</a:t>
            </a:r>
            <a:endParaRPr lang="en-US" altLang="zh-CN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endParaRPr lang="en-US" altLang="zh-CN" sz="2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latin typeface="宋体" charset="0"/>
                <a:ea typeface="宋体" charset="0"/>
                <a:cs typeface="宋体" charset="0"/>
              </a:rPr>
              <a:t>那是神在我们生命作的工</a:t>
            </a:r>
            <a:endParaRPr lang="en-US" altLang="zh-CN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endParaRPr lang="en-US" altLang="zh-CN" sz="32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latin typeface="宋体" charset="0"/>
                <a:ea typeface="宋体" charset="0"/>
                <a:cs typeface="宋体" charset="0"/>
              </a:rPr>
              <a:t>为了要</a:t>
            </a:r>
            <a:endParaRPr lang="en-US" altLang="zh-CN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solidFill>
                  <a:srgbClr val="800000"/>
                </a:solidFill>
                <a:latin typeface="宋体" charset="0"/>
                <a:ea typeface="宋体" charset="0"/>
                <a:cs typeface="宋体" charset="0"/>
              </a:rPr>
              <a:t>彰显</a:t>
            </a:r>
            <a:endParaRPr lang="en-US" altLang="zh-CN" sz="4800" b="1" dirty="0">
              <a:solidFill>
                <a:srgbClr val="800000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solidFill>
                  <a:srgbClr val="800000"/>
                </a:solidFill>
                <a:latin typeface="宋体" charset="0"/>
                <a:ea typeface="宋体" charset="0"/>
                <a:cs typeface="宋体" charset="0"/>
              </a:rPr>
              <a:t>耶稣的荣耀和神的大能</a:t>
            </a:r>
            <a:endParaRPr lang="en-US" altLang="zh-CN" sz="4800" b="1" dirty="0">
              <a:solidFill>
                <a:srgbClr val="8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9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59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59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59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59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59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徐 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5285-C26E-F440-B0D7-DAD73B984D8F}" type="slidenum">
              <a:rPr lang="en-US"/>
              <a:pPr/>
              <a:t>17</a:t>
            </a:fld>
            <a:endParaRPr lang="en-US"/>
          </a:p>
        </p:txBody>
      </p:sp>
      <p:sp>
        <p:nvSpPr>
          <p:cNvPr id="2091010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/>
            <a:r>
              <a:rPr lang="zh-CN" altLang="en-US" sz="4800" b="1" dirty="0">
                <a:solidFill>
                  <a:srgbClr val="CC3300"/>
                </a:solidFill>
                <a:latin typeface="宋体" charset="0"/>
                <a:ea typeface="宋体" charset="0"/>
                <a:cs typeface="宋体" charset="0"/>
              </a:rPr>
              <a:t>以弗所书 </a:t>
            </a:r>
            <a:r>
              <a:rPr lang="en-US" altLang="zh-CN" sz="4800" b="1" dirty="0">
                <a:solidFill>
                  <a:srgbClr val="CC3300"/>
                </a:solidFill>
                <a:latin typeface="宋体" charset="0"/>
                <a:ea typeface="宋体" charset="0"/>
                <a:cs typeface="宋体" charset="0"/>
              </a:rPr>
              <a:t>2:10 </a:t>
            </a:r>
          </a:p>
          <a:p>
            <a:pPr marL="342900" indent="-342900" algn="ctr"/>
            <a:endParaRPr lang="en-US" altLang="zh-CN" b="1" dirty="0">
              <a:solidFill>
                <a:srgbClr val="CC3300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TW" altLang="en-US" sz="4800" b="1" dirty="0">
                <a:latin typeface="宋体" charset="0"/>
                <a:ea typeface="宋体" charset="0"/>
                <a:cs typeface="宋体" charset="0"/>
              </a:rPr>
              <a:t>我們原是他的工作，</a:t>
            </a:r>
            <a:endParaRPr lang="en-US" altLang="zh-TW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TW" altLang="en-US" sz="4800" b="1" dirty="0">
                <a:latin typeface="宋体" charset="0"/>
                <a:ea typeface="宋体" charset="0"/>
                <a:cs typeface="宋体" charset="0"/>
              </a:rPr>
              <a:t>在基督耶穌裡</a:t>
            </a:r>
            <a:endParaRPr lang="en-US" altLang="zh-TW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TW" altLang="en-US" sz="4800" b="1" dirty="0">
                <a:latin typeface="宋体" charset="0"/>
                <a:ea typeface="宋体" charset="0"/>
                <a:cs typeface="宋体" charset="0"/>
              </a:rPr>
              <a:t>造成的，</a:t>
            </a:r>
            <a:endParaRPr lang="en-US" altLang="zh-TW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endParaRPr lang="en-US" altLang="zh-TW" sz="32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TW" altLang="en-US" sz="4800" b="1" dirty="0">
                <a:latin typeface="宋体" charset="0"/>
                <a:ea typeface="宋体" charset="0"/>
                <a:cs typeface="宋体" charset="0"/>
              </a:rPr>
              <a:t>為要叫我們</a:t>
            </a:r>
            <a:r>
              <a:rPr lang="zh-TW" altLang="en-US" sz="4800" b="1" dirty="0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行善</a:t>
            </a:r>
            <a:r>
              <a:rPr lang="zh-TW" altLang="en-US" sz="4800" b="1" dirty="0">
                <a:latin typeface="宋体" charset="0"/>
                <a:ea typeface="宋体" charset="0"/>
                <a:cs typeface="宋体" charset="0"/>
              </a:rPr>
              <a:t>，</a:t>
            </a:r>
            <a:endParaRPr lang="en-US" altLang="zh-TW" sz="48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TW" altLang="en-US" sz="4800" b="1" dirty="0">
                <a:latin typeface="宋体" charset="0"/>
                <a:ea typeface="宋体" charset="0"/>
                <a:cs typeface="宋体" charset="0"/>
              </a:rPr>
              <a:t>就是神所預備叫我們行的</a:t>
            </a:r>
            <a:r>
              <a:rPr lang="zh-CN" altLang="en-US" sz="4800" b="1" dirty="0">
                <a:latin typeface="宋体" charset="0"/>
                <a:ea typeface="宋体" charset="0"/>
                <a:cs typeface="宋体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057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9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徐 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15285-C26E-F440-B0D7-DAD73B984D8F}" type="slidenum">
              <a:rPr lang="en-US"/>
              <a:pPr/>
              <a:t>18</a:t>
            </a:fld>
            <a:endParaRPr lang="en-US"/>
          </a:p>
        </p:txBody>
      </p:sp>
      <p:sp>
        <p:nvSpPr>
          <p:cNvPr id="2091010" name="Rectangle 2"/>
          <p:cNvSpPr>
            <a:spLocks noChangeArrowheads="1"/>
          </p:cNvSpPr>
          <p:nvPr/>
        </p:nvSpPr>
        <p:spPr bwMode="auto">
          <a:xfrm>
            <a:off x="-14064" y="188640"/>
            <a:ext cx="9144000" cy="597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 charset="0"/>
                <a:ea typeface="宋体" charset="0"/>
                <a:cs typeface="宋体" charset="0"/>
              </a:rPr>
              <a:t>我们成</a:t>
            </a:r>
            <a:r>
              <a:rPr lang="zh-CN" altLang="en-US" sz="4800" b="1" dirty="0">
                <a:solidFill>
                  <a:srgbClr val="00264D"/>
                </a:solidFill>
                <a:latin typeface="宋体" charset="0"/>
                <a:ea typeface="宋体" charset="0"/>
                <a:cs typeface="宋体" charset="0"/>
              </a:rPr>
              <a:t>了</a:t>
            </a:r>
          </a:p>
          <a:p>
            <a:pPr marL="342900" indent="-342900" algn="ctr"/>
            <a:r>
              <a:rPr lang="zh-CN" altLang="en-US" sz="6000" b="1" dirty="0">
                <a:solidFill>
                  <a:srgbClr val="800000"/>
                </a:solidFill>
                <a:latin typeface="宋体" charset="0"/>
                <a:ea typeface="宋体" charset="0"/>
                <a:cs typeface="宋体" charset="0"/>
              </a:rPr>
              <a:t>神手中傑作</a:t>
            </a:r>
            <a:endParaRPr lang="en-US" altLang="zh-CN" sz="6000" b="1" dirty="0">
              <a:solidFill>
                <a:srgbClr val="800000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 charset="0"/>
                <a:ea typeface="宋体" charset="0"/>
                <a:cs typeface="宋体" charset="0"/>
              </a:rPr>
              <a:t>（</a:t>
            </a:r>
            <a:r>
              <a:rPr lang="en-US" altLang="zh-CN" sz="4800" b="1" dirty="0">
                <a:solidFill>
                  <a:srgbClr val="CC3300"/>
                </a:solidFill>
                <a:latin typeface="宋体" charset="0"/>
                <a:ea typeface="宋体" charset="0"/>
                <a:cs typeface="宋体" charset="0"/>
              </a:rPr>
              <a:t>Masterpiece</a:t>
            </a:r>
            <a:r>
              <a:rPr lang="zh-CN" altLang="en-US" sz="4800" b="1" dirty="0">
                <a:solidFill>
                  <a:srgbClr val="001933"/>
                </a:solidFill>
                <a:latin typeface="宋体" charset="0"/>
                <a:ea typeface="宋体" charset="0"/>
                <a:cs typeface="宋体" charset="0"/>
              </a:rPr>
              <a:t>）</a:t>
            </a:r>
            <a:endParaRPr lang="en-US" altLang="zh-CN" sz="4800" b="1" dirty="0">
              <a:solidFill>
                <a:srgbClr val="001933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endParaRPr lang="zh-CN" altLang="en-US" sz="2400" b="1" dirty="0"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好像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marL="342900" indent="-34290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一块木头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marL="342900" indent="-342900" algn="ctr"/>
            <a:endParaRPr lang="en-US" altLang="zh-CN" sz="1000" b="1" dirty="0">
              <a:latin typeface="宋体"/>
              <a:ea typeface="宋体"/>
              <a:cs typeface="宋体"/>
            </a:endParaRPr>
          </a:p>
          <a:p>
            <a:pPr marL="342900" indent="-34290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在师傅手上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marL="342900" indent="-34290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被制造成大提琴</a:t>
            </a:r>
            <a:endParaRPr lang="en-US" altLang="zh-TW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027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9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9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9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9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9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19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5680" y="188640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以弗所书</a:t>
            </a:r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 4:1</a:t>
            </a:r>
            <a:endParaRPr lang="en-US" sz="4800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我為主被囚的勸你們：</a:t>
            </a: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既然蒙召，</a:t>
            </a: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（</a:t>
            </a:r>
            <a:r>
              <a:rPr lang="zh-CN" altLang="en-US" sz="4800" b="1" i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我们的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）</a:t>
            </a:r>
            <a:r>
              <a:rPr lang="en-US" sz="4800" b="1" dirty="0">
                <a:latin typeface="宋体"/>
                <a:ea typeface="宋体"/>
                <a:cs typeface="宋体"/>
              </a:rPr>
              <a:t>行事為人</a:t>
            </a: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就當與蒙召的恩相稱。</a:t>
            </a:r>
          </a:p>
          <a:p>
            <a:pPr algn="ctr"/>
            <a:endParaRPr lang="en-US" sz="36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神要我们对所得的蒙召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负责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 Be Accountable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！</a:t>
            </a:r>
            <a:endParaRPr lang="en-US" sz="48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547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6659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耶稣曾经</a:t>
            </a:r>
            <a:endParaRPr lang="en-US" altLang="zh-CN" sz="4800" b="1" dirty="0">
              <a:solidFill>
                <a:schemeClr val="tx1">
                  <a:lumMod val="75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释放一位被恶鬼附身的人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sz="40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几乎每一个基督徒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都知道这件事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sz="40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因为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那故事太精彩了</a:t>
            </a:r>
            <a:endParaRPr lang="en-US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310" y="-22200"/>
            <a:ext cx="9201310" cy="68580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9269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位于加利利海的另一边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621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20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60648"/>
            <a:ext cx="9144000" cy="606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那位从鬼附中得释放的男子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24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不会比我们更糟糕</a:t>
            </a:r>
          </a:p>
          <a:p>
            <a:pPr lvl="0" algn="ctr"/>
            <a:endParaRPr lang="en-US" altLang="zh-CN" sz="2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遇见神之后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他生命被改变的经历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6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也应该是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我们生命改变的经验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134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21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40703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信耶稣之前</a:t>
            </a:r>
            <a:endParaRPr lang="en-US" altLang="zh-CN" sz="4800" b="1" dirty="0">
              <a:solidFill>
                <a:schemeClr val="tx1">
                  <a:lumMod val="75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24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我们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也活在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罪恶捆绑当中</a:t>
            </a:r>
            <a:endParaRPr lang="en-US" sz="4800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5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徐 立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4C7E-F60D-F442-B063-7FC28EFE1279}" type="slidenum">
              <a:rPr lang="en-US"/>
              <a:pPr/>
              <a:t>22</a:t>
            </a:fld>
            <a:endParaRPr lang="en-US"/>
          </a:p>
        </p:txBody>
      </p:sp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12576" y="188640"/>
            <a:ext cx="91440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/>
            <a:r>
              <a:rPr lang="zh-CN" altLang="en-US" sz="4800" b="1" dirty="0">
                <a:solidFill>
                  <a:srgbClr val="CC3300"/>
                </a:solidFill>
                <a:latin typeface="宋体" charset="0"/>
                <a:ea typeface="宋体" charset="0"/>
                <a:cs typeface="宋体" charset="0"/>
              </a:rPr>
              <a:t>都是</a:t>
            </a:r>
            <a:r>
              <a:rPr lang="zh-CN" sz="4800" b="1" dirty="0">
                <a:solidFill>
                  <a:srgbClr val="CC3300"/>
                </a:solidFill>
                <a:latin typeface="宋体" charset="0"/>
                <a:ea typeface="宋体" charset="0"/>
                <a:cs typeface="宋体" charset="0"/>
              </a:rPr>
              <a:t>可怒之子</a:t>
            </a:r>
            <a:endParaRPr lang="en-US" altLang="zh-CN" sz="4800" b="1" dirty="0">
              <a:solidFill>
                <a:srgbClr val="CC3300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endParaRPr lang="zh-CN" altLang="en-US" sz="1000" b="1" dirty="0">
              <a:solidFill>
                <a:srgbClr val="CC3300"/>
              </a:solidFill>
              <a:latin typeface="宋体" charset="0"/>
              <a:ea typeface="宋体" charset="0"/>
              <a:cs typeface="宋体" charset="0"/>
            </a:endParaRPr>
          </a:p>
          <a:p>
            <a:pPr marL="342900" indent="-342900" algn="ctr"/>
            <a:r>
              <a:rPr lang="zh-CN" altLang="en-US" sz="4800" b="1" dirty="0">
                <a:solidFill>
                  <a:srgbClr val="00264D"/>
                </a:solidFill>
                <a:latin typeface="宋体" charset="0"/>
                <a:ea typeface="宋体" charset="0"/>
                <a:cs typeface="宋体" charset="0"/>
              </a:rPr>
              <a:t>成为被神所弃绝的人</a:t>
            </a:r>
            <a:endParaRPr lang="zh-CN" sz="4800" b="1" dirty="0">
              <a:solidFill>
                <a:srgbClr val="00264D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4824"/>
            <a:ext cx="3731359" cy="46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9" y="2420888"/>
            <a:ext cx="53625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51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2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-21826"/>
            <a:ext cx="9329008" cy="7051228"/>
          </a:xfrm>
          <a:prstGeom prst="rect">
            <a:avLst/>
          </a:prstGeom>
        </p:spPr>
      </p:pic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23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32656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然而</a:t>
            </a:r>
            <a:endParaRPr lang="en-US" altLang="zh-CN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因着耶稣在十字架上</a:t>
            </a:r>
            <a:endParaRPr lang="en-US" altLang="zh-CN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所成就的</a:t>
            </a:r>
            <a:endParaRPr lang="en-US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25479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24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我们从罪的捆绑被释放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4" y="1028735"/>
            <a:ext cx="9161264" cy="582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26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25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34888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我</a:t>
            </a:r>
            <a:endParaRPr lang="en-US" altLang="zh-CN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终于</a:t>
            </a:r>
            <a:endParaRPr lang="en-US" altLang="zh-CN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得到自由</a:t>
            </a:r>
            <a:endParaRPr lang="en-US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6510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26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7504" y="260648"/>
            <a:ext cx="331236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 </a:t>
            </a:r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因此</a:t>
            </a:r>
            <a:endParaRPr lang="en-US" altLang="zh-CN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能</a:t>
            </a:r>
            <a:endParaRPr lang="en-US" altLang="zh-CN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60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出死入生</a:t>
            </a:r>
            <a:endParaRPr lang="en-US" sz="6000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485129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 </a:t>
            </a:r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很自然</a:t>
            </a:r>
            <a:endParaRPr lang="en-US" altLang="zh-CN" sz="4800" b="1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信徒想要见证神</a:t>
            </a:r>
            <a:r>
              <a:rPr lang="zh-CN" altLang="zh-CN" sz="4800" b="1" dirty="0">
                <a:solidFill>
                  <a:srgbClr val="F2F2F2"/>
                </a:solidFill>
                <a:latin typeface="宋体"/>
                <a:ea typeface="宋体"/>
                <a:cs typeface="宋体"/>
              </a:rPr>
              <a:t>！</a:t>
            </a:r>
            <a:endParaRPr lang="en-US" sz="4800" dirty="0">
              <a:solidFill>
                <a:srgbClr val="F2F2F2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878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27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79249"/>
            <a:ext cx="914400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耶稣赶走那群污鬼之后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路加福音</a:t>
            </a:r>
            <a:r>
              <a:rPr lang="en-US" altLang="zh-CN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 8:37-38</a:t>
            </a:r>
          </a:p>
          <a:p>
            <a:pPr lvl="0" algn="ctr"/>
            <a:r>
              <a:rPr lang="en-US" sz="4800" b="1" dirty="0">
                <a:latin typeface="宋体"/>
                <a:ea typeface="宋体"/>
                <a:cs typeface="宋体"/>
              </a:rPr>
              <a:t>格拉森四圍的人，因為害怕得很都求耶穌離開他們；耶穌就上船回去了。</a:t>
            </a:r>
            <a:endParaRPr lang="en-US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鬼所離開的那人懇求和耶穌同在</a:t>
            </a:r>
          </a:p>
          <a:p>
            <a:pPr lvl="0" algn="ctr"/>
            <a:endParaRPr lang="en-US" sz="16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出于感恩的心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他希望能跟随耶稣到处去传福音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9900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28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然而</a:t>
            </a:r>
            <a:endParaRPr lang="en-US" altLang="zh-CN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耶稣没有答应让他去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2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难道是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耶稣嫌他不属灵吗？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2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耶稣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要他留在家乡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向他的</a:t>
            </a:r>
            <a:r>
              <a:rPr 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鄰舍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来见证福音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64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29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32656"/>
            <a:ext cx="9144000" cy="624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因为家乡的人最难接受福音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2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路加福音</a:t>
            </a:r>
            <a:r>
              <a:rPr lang="en-US" altLang="zh-CN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 8:39</a:t>
            </a:r>
            <a:endParaRPr lang="en-US" altLang="zh-CN" sz="12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耶穌卻打發他回去說：你回家去傳說神為你作了何等大的事。</a:t>
            </a:r>
          </a:p>
          <a:p>
            <a:pPr algn="ctr"/>
            <a:endParaRPr lang="en-US" sz="32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他就去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滿城裡傳揚</a:t>
            </a:r>
          </a:p>
          <a:p>
            <a:pPr lvl="0" algn="ctr"/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耶穌為他作了何等大的事</a:t>
            </a:r>
            <a:endParaRPr lang="en-US" sz="4800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784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308304" y="1268760"/>
            <a:ext cx="10436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衣不覆体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134300" y="476672"/>
            <a:ext cx="98665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无法住在人群中</a:t>
            </a:r>
            <a:endParaRPr lang="en-US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9512" y="404664"/>
            <a:ext cx="133164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他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被家乡人给弃绝</a:t>
            </a:r>
            <a:endParaRPr lang="en-US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-9624"/>
            <a:ext cx="5580980" cy="69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30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4564" y="332656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一位律法师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问耶稣如何能得永生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24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耶稣回答他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要</a:t>
            </a:r>
            <a:r>
              <a:rPr lang="en-US" sz="4800" b="1" dirty="0">
                <a:latin typeface="宋体"/>
                <a:ea typeface="宋体"/>
                <a:cs typeface="宋体"/>
              </a:rPr>
              <a:t>盡心、盡性、盡力、盡意</a:t>
            </a:r>
          </a:p>
          <a:p>
            <a:pPr lvl="0" algn="ctr"/>
            <a:r>
              <a:rPr lang="en-US" sz="4800" b="1" dirty="0">
                <a:latin typeface="宋体"/>
                <a:ea typeface="宋体"/>
                <a:cs typeface="宋体"/>
              </a:rPr>
              <a:t>愛主你的神</a:t>
            </a:r>
          </a:p>
          <a:p>
            <a:pPr lvl="0" algn="ctr"/>
            <a:endParaRPr lang="en-US" sz="24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又要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愛鄰舍如同自己</a:t>
            </a:r>
          </a:p>
        </p:txBody>
      </p:sp>
    </p:spTree>
    <p:extLst>
      <p:ext uri="{BB962C8B-B14F-4D97-AF65-F5344CB8AC3E}">
        <p14:creationId xmlns:p14="http://schemas.microsoft.com/office/powerpoint/2010/main" val="15465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31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7268" y="188640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神的原则，神的价值观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非同人的</a:t>
            </a:r>
          </a:p>
          <a:p>
            <a:pPr lvl="0" algn="ctr"/>
            <a:endParaRPr lang="en-US" altLang="zh-CN" sz="24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神希望我们先在家乡见证祂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因为在家乡和邻舍有</a:t>
            </a:r>
            <a:endParaRPr lang="en-US" altLang="zh-CN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亲朋好友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24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他们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最认识我们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3601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32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21704" y="332656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我们需要把福音传给家乡的人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24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到底哪些人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是我的家乡人呢？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endParaRPr lang="en-US" sz="24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到底谁是我们的邻舍呢？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endParaRPr lang="en-US" altLang="zh-CN" sz="2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其实</a:t>
            </a:r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邻舍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和</a:t>
            </a:r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家乡人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就是我们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周围的人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6372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33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我们的邻居就是家乡的人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4" y="908721"/>
            <a:ext cx="9144000" cy="4968552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587727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他们是传福音对象</a:t>
            </a:r>
            <a:endParaRPr lang="en-US" sz="4800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5420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34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我们工作环境就是家乡</a:t>
            </a: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那是宣教工场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" y="1796820"/>
            <a:ext cx="9126984" cy="60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22958" cy="6898367"/>
          </a:xfrm>
          <a:prstGeom prst="rect">
            <a:avLst/>
          </a:prstGeom>
        </p:spPr>
      </p:pic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35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我们的亲戚朋友就是家乡人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580526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他们是宣教的对象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09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36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学校就是我们的家乡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5"/>
            <a:ext cx="9144000" cy="4608512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5733265"/>
            <a:ext cx="90354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你的同学就是传福音的对象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766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" y="548680"/>
            <a:ext cx="9144000" cy="5373216"/>
          </a:xfrm>
          <a:prstGeom prst="rect">
            <a:avLst/>
          </a:prstGeom>
        </p:spPr>
      </p:pic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37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096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我们的社交圈子就是家乡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587727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那里就是宣教工场</a:t>
            </a:r>
            <a:endParaRPr lang="en-US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923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38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6064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我们的微信，</a:t>
            </a:r>
            <a:r>
              <a:rPr lang="en-US" altLang="zh-CN" sz="4800" b="1" dirty="0">
                <a:latin typeface="宋体"/>
                <a:ea typeface="宋体"/>
                <a:cs typeface="宋体"/>
              </a:rPr>
              <a:t>Line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社交群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就是家乡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8352928" cy="414908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580526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那里就是宣教工场</a:t>
            </a:r>
            <a:endParaRPr lang="en-US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7092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39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小组或查经班就是家乡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08" y="908721"/>
            <a:ext cx="9184208" cy="4968551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1456" y="587727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那是宣教工场</a:t>
            </a:r>
            <a:endParaRPr lang="en-US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051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他的自我形象非常低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28352" y="594928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也很厌恶自己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905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40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624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以前的宣教</a:t>
            </a:r>
            <a:endParaRPr lang="en-US" altLang="zh-CN" sz="4800" b="1" dirty="0">
              <a:solidFill>
                <a:schemeClr val="tx1">
                  <a:lumMod val="75000"/>
                </a:schemeClr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有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前方</a:t>
            </a:r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与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后方</a:t>
            </a:r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的区别</a:t>
            </a:r>
            <a:endParaRPr lang="en-US" altLang="zh-CN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32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宣教士需要后方教会和信徒支持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32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撒母耳记上</a:t>
            </a:r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 30:24</a:t>
            </a:r>
            <a:endParaRPr lang="en-US" sz="4800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上陣的得多少，</a:t>
            </a: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看守器具的也得</a:t>
            </a:r>
            <a:r>
              <a:rPr 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多少；</a:t>
            </a:r>
          </a:p>
          <a:p>
            <a:pPr algn="ctr"/>
            <a:r>
              <a:rPr 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應當大家平分。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722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41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166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以前只有军人能上前线打仗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8733"/>
            <a:ext cx="9144001" cy="58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42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随着时代的改变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sz="14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现在已经没前方，后方的区别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sz="32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哪里都有恐怖分子的存在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处处需要反恐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32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同样道理</a:t>
            </a:r>
            <a:endParaRPr lang="en-US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每个地方都是宣教工场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363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43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大多数的人都希望去外地宣教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神要信徒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先在本地，本家，本乡传福音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家乡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是最难的宣教工场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sz="2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需要用神给的真实生命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来见证福音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291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46446-AEA9-B247-B9A0-625908D3FC1E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548683"/>
            <a:ext cx="9144000" cy="38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神爱世人</a:t>
            </a:r>
            <a:endParaRPr lang="en-US" altLang="zh-CN" sz="54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44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神要我们</a:t>
            </a:r>
            <a:endParaRPr lang="en-US" altLang="zh-CN" sz="4800" b="1" dirty="0">
              <a:solidFill>
                <a:schemeClr val="tx1">
                  <a:lumMod val="75000"/>
                </a:schemeClr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把福音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传给周围有需要的人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8" name="Picture 7" descr="IMG_7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2" y="0"/>
            <a:ext cx="6408712" cy="6858000"/>
          </a:xfrm>
          <a:prstGeom prst="rect">
            <a:avLst/>
          </a:prstGeom>
        </p:spPr>
      </p:pic>
      <p:pic>
        <p:nvPicPr>
          <p:cNvPr id="9" name="Picture 8" descr="IMG_33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077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4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45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3" name="Picture 2" descr="IMG_7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3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71600" y="5373222"/>
            <a:ext cx="3528392" cy="1080119"/>
          </a:xfrm>
        </p:spPr>
        <p:txBody>
          <a:bodyPr/>
          <a:lstStyle/>
          <a:p>
            <a:r>
              <a:rPr lang="zh-CN" altLang="zh-CN" dirty="0"/>
              <a:t>来参加这个机构的服事</a:t>
            </a:r>
            <a:endParaRPr lang="de-DE" altLang="zh-CN" dirty="0"/>
          </a:p>
          <a:p>
            <a:r>
              <a:rPr lang="zh-CN" altLang="zh-CN" dirty="0"/>
              <a:t>其管理程序灵活简单 我们</a:t>
            </a:r>
            <a:endParaRPr lang="de-DE" altLang="zh-CN" kern="100" dirty="0">
              <a:latin typeface="Cambria"/>
              <a:ea typeface="宋体"/>
              <a:cs typeface="Times New Roman"/>
            </a:endParaRPr>
          </a:p>
          <a:p>
            <a:r>
              <a:rPr lang="zh-CN" altLang="zh-CN" dirty="0"/>
              <a:t>做这些最</a:t>
            </a:r>
            <a:endParaRPr lang="en-US" altLang="zh-TW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5548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49400" y="62865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149600" y="61087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676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0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47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2" name="Picture 1" descr="IMG_73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7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3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48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2" name="Picture 1" descr="IMG_73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2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1835696" y="908729"/>
            <a:ext cx="2897188" cy="474663"/>
          </a:xfrm>
        </p:spPr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0858F-1CA7-4F82-B746-5674E964C553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8"/>
            <a:ext cx="9144000" cy="68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6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520" cy="594928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耶稣却专程过海到</a:t>
            </a:r>
            <a:r>
              <a:rPr lang="en-US" sz="4800" b="1" dirty="0"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救他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29481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0" y="5373225"/>
            <a:ext cx="9144000" cy="1122735"/>
          </a:xfrm>
        </p:spPr>
        <p:txBody>
          <a:bodyPr/>
          <a:lstStyle/>
          <a:p>
            <a:pPr algn="l"/>
            <a:endParaRPr lang="de-DE" altLang="zh-CN" sz="1800" dirty="0">
              <a:latin typeface="+mj-ea"/>
              <a:ea typeface="+mj-ea"/>
            </a:endParaRPr>
          </a:p>
          <a:p>
            <a:pPr algn="l"/>
            <a:endParaRPr lang="de-DE" altLang="zh-CN" sz="1800" dirty="0">
              <a:latin typeface="+mj-ea"/>
              <a:ea typeface="+mj-ea"/>
            </a:endParaRPr>
          </a:p>
          <a:p>
            <a:pPr algn="l"/>
            <a:endParaRPr lang="de-DE" altLang="zh-CN" sz="1800" dirty="0">
              <a:latin typeface="+mj-ea"/>
              <a:ea typeface="+mj-ea"/>
            </a:endParaRPr>
          </a:p>
          <a:p>
            <a:pPr algn="l"/>
            <a:endParaRPr lang="de-DE" altLang="zh-CN" sz="1800" dirty="0">
              <a:latin typeface="+mj-ea"/>
              <a:ea typeface="+mj-ea"/>
            </a:endParaRPr>
          </a:p>
          <a:p>
            <a:pPr algn="l"/>
            <a:endParaRPr lang="de-DE" altLang="zh-CN" sz="1800" dirty="0">
              <a:latin typeface="+mj-ea"/>
              <a:ea typeface="+mj-ea"/>
            </a:endParaRPr>
          </a:p>
          <a:p>
            <a:pPr algn="l"/>
            <a:endParaRPr lang="de-DE" altLang="zh-CN" sz="1800" dirty="0">
              <a:latin typeface="+mj-ea"/>
              <a:ea typeface="+mj-ea"/>
            </a:endParaRPr>
          </a:p>
          <a:p>
            <a:pPr algn="l"/>
            <a:endParaRPr lang="de-DE" altLang="zh-CN" sz="1800" dirty="0">
              <a:latin typeface="+mj-ea"/>
              <a:ea typeface="+mj-ea"/>
            </a:endParaRPr>
          </a:p>
          <a:p>
            <a:pPr algn="l"/>
            <a:endParaRPr lang="de-DE" altLang="zh-CN" sz="1800" dirty="0">
              <a:latin typeface="+mj-ea"/>
              <a:ea typeface="+mj-ea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0858F-1CA7-4F82-B746-5674E964C553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25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0858F-1CA7-4F82-B746-5674E964C553}" type="slidenum">
              <a:rPr lang="zh-TW" altLang="en-US" smtClean="0"/>
              <a:pPr>
                <a:defRPr/>
              </a:pPr>
              <a:t>51</a:t>
            </a:fld>
            <a:endParaRPr lang="en-US" altLang="zh-TW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8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2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52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2" name="Picture 1" descr="imag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7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53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32656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信主的弟兄姐妹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24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神把你带到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曼哈顿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36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我们都活在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神国度开展的大计划中</a:t>
            </a:r>
            <a:endParaRPr lang="en-US" altLang="zh-CN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36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神没要每个信徒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都离乡背井到外地去宣教</a:t>
            </a:r>
            <a:endParaRPr lang="en-US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022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54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88640"/>
            <a:ext cx="9144000" cy="643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神要我们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在</a:t>
            </a:r>
            <a:r>
              <a:rPr lang="en-US" altLang="zh-CN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NYC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，</a:t>
            </a:r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在</a:t>
            </a:r>
            <a:r>
              <a:rPr lang="en-US" altLang="zh-CN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NJ</a:t>
            </a:r>
          </a:p>
          <a:p>
            <a:pPr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在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本地</a:t>
            </a:r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见证福音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2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以斯帖记</a:t>
            </a:r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 4:13-14</a:t>
            </a:r>
            <a:endParaRPr lang="en-US" sz="4800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此時你若閉口不言，猶大人必從別處得解脫，蒙拯救；你和你父家必致滅亡。焉知你得了王后的位分不是為現今的機會嗎﹖</a:t>
            </a:r>
            <a:endParaRPr lang="en-US" sz="4800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43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55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60648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我们身边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有各样传福音的机会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32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你已经在宣教工场了！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endParaRPr lang="en-US" sz="32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神已给我们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该有的恩赐力量与环境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endParaRPr lang="en-US" sz="32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你找到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见证神的岗位了吗？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23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56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60648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不要忘了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到见主面时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我们都需要向神交帐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endParaRPr lang="en-US" sz="2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既然如此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2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为什么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我们现在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不能为主见证福音呢？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041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57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60648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亲爱的福音朋友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24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听到</a:t>
            </a:r>
            <a:endParaRPr lang="en-US" altLang="zh-CN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人被鬼附身的故事</a:t>
            </a:r>
            <a:endParaRPr lang="en-US" altLang="zh-CN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16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你感触如何？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077072"/>
            <a:ext cx="434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/>
            <a:r>
              <a:rPr lang="zh-CN" altLang="en-US" sz="4800" b="1" dirty="0">
                <a:solidFill>
                  <a:srgbClr val="CC3300"/>
                </a:solidFill>
                <a:latin typeface="宋体" charset="0"/>
                <a:ea typeface="宋体" charset="0"/>
                <a:cs typeface="宋体" charset="0"/>
              </a:rPr>
              <a:t>那倒霉的家伙！</a:t>
            </a:r>
            <a:endParaRPr lang="zh-CN" sz="4800" b="1" dirty="0">
              <a:solidFill>
                <a:srgbClr val="CC33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99992" y="4293096"/>
            <a:ext cx="42119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/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 charset="0"/>
                <a:ea typeface="宋体" charset="0"/>
                <a:cs typeface="宋体" charset="0"/>
              </a:rPr>
              <a:t>这是虚构故事</a:t>
            </a:r>
            <a:endParaRPr lang="zh-CN" sz="4800" b="1" dirty="0">
              <a:solidFill>
                <a:schemeClr val="tx1">
                  <a:lumMod val="50000"/>
                </a:schemeClr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544523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/>
            <a:r>
              <a:rPr lang="zh-CN" altLang="en-US" sz="4800" b="1" dirty="0">
                <a:solidFill>
                  <a:srgbClr val="800000"/>
                </a:solidFill>
                <a:latin typeface="宋体" charset="0"/>
                <a:ea typeface="宋体" charset="0"/>
                <a:cs typeface="宋体" charset="0"/>
              </a:rPr>
              <a:t>幸好那不是我</a:t>
            </a:r>
            <a:endParaRPr lang="zh-CN" sz="4800" b="1" dirty="0">
              <a:solidFill>
                <a:srgbClr val="8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58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3820" y="188640"/>
            <a:ext cx="9144000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这</a:t>
            </a:r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邪恶</a:t>
            </a:r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与</a:t>
            </a:r>
            <a:r>
              <a:rPr 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彎曲悖謬</a:t>
            </a:r>
            <a:r>
              <a:rPr 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的世代</a:t>
            </a:r>
          </a:p>
          <a:p>
            <a:pPr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早就被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污鬼邪灵给控制了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24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谁能保证自己不被影响呢？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32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很难！</a:t>
            </a:r>
            <a:endParaRPr lang="en-US" altLang="zh-CN" sz="66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32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我们很难出污泥而不染</a:t>
            </a:r>
            <a:endParaRPr lang="en-US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330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59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4440" y="260648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今天的人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被魔鬼折磨的程度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2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比那</a:t>
            </a:r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住在</a:t>
            </a:r>
            <a:r>
              <a:rPr 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的人还要糟糕</a:t>
            </a:r>
            <a:endParaRPr lang="en-US" altLang="zh-CN" sz="4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28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为什么人会这样呢？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sz="3200" b="1" dirty="0">
              <a:solidFill>
                <a:srgbClr val="001933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因为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人的</a:t>
            </a:r>
            <a:r>
              <a:rPr lang="zh-CN" altLang="en-US" sz="60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罪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给魔鬼留地步来折磨他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5386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6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52520" cy="68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95736" y="188640"/>
            <a:ext cx="57595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那时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不敬虔的人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在</a:t>
            </a:r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养猪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72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60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5556" y="188640"/>
            <a:ext cx="9144000" cy="637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没有人能挣脱罪恶的辖制！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endParaRPr lang="en-US" altLang="zh-CN" sz="32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罗马书 7:23-24</a:t>
            </a:r>
            <a:endParaRPr lang="en-US" sz="4800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但我覺得肢體中另有個律</a:t>
            </a: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和我心中的律交戰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，</a:t>
            </a:r>
            <a:r>
              <a:rPr lang="en-US" sz="4800" b="1" dirty="0">
                <a:latin typeface="宋体"/>
                <a:ea typeface="宋体"/>
                <a:cs typeface="宋体"/>
              </a:rPr>
              <a:t>把我擄去</a:t>
            </a:r>
            <a:r>
              <a:rPr lang="zh-CN" altLang="en-US" sz="4800" b="1" dirty="0">
                <a:latin typeface="宋体"/>
                <a:ea typeface="宋体"/>
                <a:cs typeface="宋体"/>
              </a:rPr>
              <a:t>，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endParaRPr lang="en-US" altLang="zh-CN" sz="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叫我附從那肢體中犯罪的律。</a:t>
            </a:r>
          </a:p>
          <a:p>
            <a:pPr algn="ctr"/>
            <a:endParaRPr lang="en-US" sz="16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我真是苦阿！</a:t>
            </a:r>
          </a:p>
          <a:p>
            <a:pPr algn="ctr"/>
            <a:endParaRPr lang="en-US" sz="16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誰能救我脫離這取死的身體呢﹖</a:t>
            </a:r>
            <a:endParaRPr lang="en-US" sz="4800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978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61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32656"/>
            <a:ext cx="9144000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约翰福音</a:t>
            </a:r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 3:1</a:t>
            </a:r>
            <a:r>
              <a:rPr lang="en-US" altLang="zh-CN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6</a:t>
            </a:r>
            <a:endParaRPr lang="en-US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神愛世人，</a:t>
            </a: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甚至將他的獨生子賜給他們，</a:t>
            </a: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叫一切信他的，</a:t>
            </a: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不至滅亡，反得永生。</a:t>
            </a:r>
          </a:p>
          <a:p>
            <a:pPr algn="ctr"/>
            <a:endParaRPr lang="en-US" sz="40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你愿意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接受耶稣为你的救主吗？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212" y="-37029"/>
            <a:ext cx="9228880" cy="68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62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820" y="227688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6000" b="1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我们一起祷告</a:t>
            </a:r>
            <a:endParaRPr lang="zh-CN" altLang="en-US" sz="60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3385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7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48680"/>
            <a:ext cx="9144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群鬼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知道耶稣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要从</a:t>
            </a:r>
            <a:endParaRPr lang="en-US" altLang="zh-CN" sz="4800" b="1" dirty="0">
              <a:solidFill>
                <a:schemeClr val="tx1">
                  <a:lumMod val="75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chemeClr val="tx1">
                    <a:lumMod val="75000"/>
                  </a:schemeClr>
                </a:solidFill>
                <a:latin typeface="宋体"/>
                <a:ea typeface="宋体"/>
                <a:cs typeface="宋体"/>
              </a:rPr>
              <a:t>这人身上赶牠们走</a:t>
            </a:r>
            <a:endParaRPr lang="en-US" sz="4800" b="1" dirty="0">
              <a:solidFill>
                <a:schemeClr val="tx1">
                  <a:lumMod val="75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32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牠们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要求进到猪群里</a:t>
            </a:r>
            <a:endParaRPr lang="en-US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8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44008" y="476672"/>
            <a:ext cx="4248472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路加福音</a:t>
            </a:r>
            <a:r>
              <a:rPr 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 8:33</a:t>
            </a:r>
          </a:p>
          <a:p>
            <a:pPr algn="ctr"/>
            <a:endParaRPr lang="en-US" sz="2400" dirty="0">
              <a:latin typeface="宋体"/>
              <a:ea typeface="宋体"/>
              <a:cs typeface="宋体"/>
            </a:endParaRPr>
          </a:p>
          <a:p>
            <a:pPr algn="ctr"/>
            <a:r>
              <a:rPr lang="en-US" sz="4800" b="1" dirty="0">
                <a:latin typeface="宋体"/>
                <a:ea typeface="宋体"/>
                <a:cs typeface="宋体"/>
              </a:rPr>
              <a:t>鬼就從那人出來，進入豬裡去。於是那群豬闖下山崖，投在湖裡淹死了。</a:t>
            </a:r>
            <a:endParaRPr lang="en-US" sz="4800" dirty="0">
              <a:latin typeface="宋体"/>
              <a:ea typeface="宋体"/>
              <a:cs typeface="宋体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-30328"/>
            <a:ext cx="6228184" cy="6888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0"/>
            <a:ext cx="4427984" cy="68580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808984" y="5805264"/>
            <a:ext cx="43350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chemeClr val="bg1">
                    <a:lumMod val="95000"/>
                  </a:schemeClr>
                </a:solidFill>
                <a:latin typeface="宋体"/>
                <a:ea typeface="宋体"/>
                <a:cs typeface="宋体"/>
              </a:rPr>
              <a:t>得自由了！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89884" y="452669"/>
            <a:ext cx="47541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那人被耶稣释放</a:t>
            </a:r>
            <a:endParaRPr lang="en-US" sz="48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633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Slide Number Placeholder 4"/>
          <p:cNvSpPr txBox="1">
            <a:spLocks noGrp="1"/>
          </p:cNvSpPr>
          <p:nvPr/>
        </p:nvSpPr>
        <p:spPr bwMode="auto">
          <a:xfrm>
            <a:off x="395291" y="6092837"/>
            <a:ext cx="8651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fld id="{BABB7561-0DA1-4989-A371-D9C8BF33032E}" type="slidenum">
              <a:rPr lang="zh-TW" altLang="en-US" sz="1200" b="1">
                <a:solidFill>
                  <a:schemeClr val="bg1"/>
                </a:solidFill>
                <a:ea typeface="新細明體" pitchFamily="18" charset="-120"/>
              </a:rPr>
              <a:pPr/>
              <a:t>9</a:t>
            </a:fld>
            <a:endParaRPr lang="en-US" altLang="zh-TW" sz="1200" b="1">
              <a:solidFill>
                <a:schemeClr val="bg1"/>
              </a:solidFill>
              <a:ea typeface="新細明體" pitchFamily="18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32656"/>
            <a:ext cx="91440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latin typeface="宋体"/>
                <a:ea typeface="宋体"/>
                <a:cs typeface="宋体"/>
              </a:rPr>
              <a:t>基督徒很喜欢这故事</a:t>
            </a:r>
            <a:endParaRPr lang="en-US" altLang="zh-CN" sz="4800" b="1" dirty="0"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24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因为那</a:t>
            </a:r>
            <a:r>
              <a:rPr 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格拉森</a:t>
            </a:r>
            <a:r>
              <a:rPr lang="zh-CN" altLang="en-US" sz="4800" b="1" dirty="0">
                <a:solidFill>
                  <a:srgbClr val="00264D"/>
                </a:solidFill>
                <a:latin typeface="宋体"/>
                <a:ea typeface="宋体"/>
                <a:cs typeface="宋体"/>
              </a:rPr>
              <a:t>人本来非常凄惨</a:t>
            </a:r>
            <a:endParaRPr lang="en-US" altLang="zh-CN" sz="48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endParaRPr lang="en-US" altLang="zh-CN" sz="1200" b="1" dirty="0">
              <a:solidFill>
                <a:srgbClr val="00264D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然而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800000"/>
                </a:solidFill>
                <a:latin typeface="宋体"/>
                <a:ea typeface="宋体"/>
                <a:cs typeface="宋体"/>
              </a:rPr>
              <a:t>耶稣拯救了他</a:t>
            </a:r>
            <a:endParaRPr lang="en-US" altLang="zh-CN" sz="4800" b="1" dirty="0">
              <a:solidFill>
                <a:srgbClr val="8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293096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zh-CN" altLang="en-US" sz="4800" b="1" dirty="0">
                <a:solidFill>
                  <a:srgbClr val="001933"/>
                </a:solidFill>
                <a:latin typeface="宋体"/>
                <a:ea typeface="宋体"/>
                <a:cs typeface="宋体"/>
              </a:rPr>
              <a:t>邪灵污鬼的能力虽然很</a:t>
            </a:r>
            <a:r>
              <a:rPr lang="zh-CN" altLang="en-US" sz="4800" b="1" dirty="0">
                <a:solidFill>
                  <a:schemeClr val="tx1">
                    <a:lumMod val="50000"/>
                  </a:schemeClr>
                </a:solidFill>
                <a:latin typeface="宋体"/>
                <a:ea typeface="宋体"/>
                <a:cs typeface="宋体"/>
              </a:rPr>
              <a:t>大</a:t>
            </a:r>
            <a:endParaRPr lang="en-US" altLang="zh-CN" sz="4800" b="1" dirty="0">
              <a:solidFill>
                <a:schemeClr val="tx1">
                  <a:lumMod val="50000"/>
                </a:schemeClr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但耶稣的能力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lvl="0" algn="ctr"/>
            <a:r>
              <a:rPr lang="zh-CN" altLang="en-US" sz="4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更大</a:t>
            </a:r>
            <a:endParaRPr lang="en-US" altLang="zh-CN" sz="4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81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26968</TotalTime>
  <Words>1279</Words>
  <Application>Microsoft Macintosh PowerPoint</Application>
  <PresentationFormat>全屏显示(4:3)</PresentationFormat>
  <Paragraphs>412</Paragraphs>
  <Slides>62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9" baseType="lpstr">
      <vt:lpstr>宋体</vt:lpstr>
      <vt:lpstr>ＭＳ Ｐゴシック</vt:lpstr>
      <vt:lpstr>Arial</vt:lpstr>
      <vt:lpstr>Cambria</vt:lpstr>
      <vt:lpstr>Times New Roman</vt:lpstr>
      <vt:lpstr>Wingdings</vt:lpstr>
      <vt:lpstr>Capsules</vt:lpstr>
      <vt:lpstr>神爱世人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Issues for 7-17-2004 CASA Board Meeting</dc:title>
  <dc:creator>Lie Hsu</dc:creator>
  <cp:lastModifiedBy>FeiXiaoyan</cp:lastModifiedBy>
  <cp:revision>4592</cp:revision>
  <cp:lastPrinted>2016-12-17T11:49:29Z</cp:lastPrinted>
  <dcterms:created xsi:type="dcterms:W3CDTF">2004-06-12T16:19:39Z</dcterms:created>
  <dcterms:modified xsi:type="dcterms:W3CDTF">2019-06-30T17:47:45Z</dcterms:modified>
</cp:coreProperties>
</file>