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>
        <p:scale>
          <a:sx n="73" d="100"/>
          <a:sy n="73" d="100"/>
        </p:scale>
        <p:origin x="363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6T01:51:1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13560 0 0,'9'-6'3689'0'0,"12"-4"-2519"0"0,-19 9-208 0 0,17 13-13223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6T01:51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71 3224 0 0,'-2'-1'143'0'0,"-6"-3"-55"0"0,6 3-82 0 0,0 0 0 0 0,0 0 1 0 0,0 0-1 0 0,1 0 0 0 0,-1 0 0 0 0,0 0 0 0 0,1-1 1 0 0,-1 1-1 0 0,1 0 0 0 0,-1-1 0 0 0,1 1 1 0 0,-2-4-1 0 0,1 3 155 0 0,0-1 0 0 0,-1 1 0 0 0,1 0 0 0 0,-1 0 0 0 0,1-1 0 0 0,-1 2 0 0 0,0-1 0 0 0,0 0 0 0 0,0 1 0 0 0,0-1 0 0 0,0 1 0 0 0,0 0 0 0 0,0 0 0 0 0,0 0 0 0 0,-7-1 0 0 0,-5-5 158 0 0,13 5-298 0 0,0 1 0 0 0,-1 0-1 0 0,1-1 1 0 0,-1 1-1 0 0,1 0 1 0 0,-1 0 0 0 0,0 1-1 0 0,1-1 1 0 0,-1 0-1 0 0,0 1 1 0 0,1 0 0 0 0,-1-1-1 0 0,-4 1 1 0 0,2 1-29 0 0,4 0 4 0 0,0-1 0 0 0,0 1 0 0 0,0-1 0 0 0,-1 1 0 0 0,1-1-1 0 0,0 0 1 0 0,0 0 0 0 0,0 0 0 0 0,-1 0 0 0 0,1 0 0 0 0,0 0 0 0 0,0 0 0 0 0,-1 0 0 0 0,0 0-1 0 0,1 0 1 0 0,1 0 0 0 0,-1 0-1 0 0,1 0 1 0 0,0 0-1 0 0,-1 0 1 0 0,1 0-1 0 0,-1 0 1 0 0,1 0-1 0 0,0 0 1 0 0,-1 1-1 0 0,1-1 1 0 0,-1 0-1 0 0,1 0 1 0 0,0 1-1 0 0,-1-1 1 0 0,1 0 0 0 0,0 0-1 0 0,0 1 1 0 0,-1-1-1 0 0,1 1 1 0 0,-2 1-11 0 0,-8 4-57 0 0,8-6 57 0 0,0 2 0 0 0,0-1 0 0 0,0 0 0 0 0,0 0 0 0 0,0 1 0 0 0,1-1 0 0 0,-1 0 0 0 0,0 1 0 0 0,-1 2 0 0 0,-2 2 13 0 0,2-1-349 0 0,12-4 218 0 0,38-1 379 0 0,-44 0 98 0 0,9 0-80 0 0,55 0 208 0 0,-64 0 272 0 0,9 0-395 0 0,11 0 280 0 0,-21 0 582 0 0,10-5-912 0 0,-11 5-734 0 0,0-1 656 0 0,0 1-1 0 0,1-1 1 0 0,-1 1 0 0 0,0-1-1 0 0,0 1 1 0 0,0-1 0 0 0,0 0-1 0 0,0 1 1 0 0,0-1 0 0 0,0 0-1 0 0,0 0 1 0 0,0 0 0 0 0,0 0-1 0 0,-1 0 1 0 0,1 0 0 0 0,0 0-1 0 0,0 0 1 0 0,-1 0 0 0 0,2-2-1 0 0,-4 2-161 0 0,-2-2-38 0 0,0 1 22 0 0,-7-1-32 0 0,1 2-27 0 0,8 1-60 0 0,8 8-1506 0 0,-5-6 1096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6T01:51:2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265 315 2304 0 0,'-2'4'32'0'0,"-1"0"0"0"0,0-1 0 0 0,0 1 0 0 0,0-1 0 0 0,0 0 0 0 0,-4 3 0 0 0,-1 4 132 0 0,6-8 12 0 0,1 0 0 0 0,0 0-1 0 0,-1 0 1 0 0,1 0 0 0 0,-1-1 0 0 0,0 1 0 0 0,0 0 0 0 0,0-1 0 0 0,0 1-1 0 0,0-1 1 0 0,0 0 0 0 0,0 1 0 0 0,0-1 0 0 0,0 0 0 0 0,0 0-1 0 0,-1-1 1 0 0,-3 2 0 0 0,-4-1 626 0 0,1 0 1 0 0,-17-1-1 0 0,14 0-700 0 0,7-1-8 0 0,0 1 0 0 0,0-1 0 0 0,0 0-1 0 0,-5-2 1 0 0,7 2-61 0 0,0 0 0 0 0,1 1 0 0 0,-1-1 0 0 0,0 1 0 0 0,0-1 0 0 0,0 1 0 0 0,1 0 0 0 0,-1 0 0 0 0,0 0 0 0 0,0 0 0 0 0,0 1 0 0 0,-4 0 0 0 0,2 1 55 0 0,-1 0 39 0 0,1 0 0 0 0,-1 0-1 0 0,1 0 1 0 0,-1-1 0 0 0,1 0 0 0 0,-7 1 0 0 0,9 1 170 0 0,-9 27 902 0 0,10-28-450 0 0,4 1-426 0 0,4 7-3 0 0,-5-8 145 0 0,9-2-429 0 0,-1-1 1 0 0,0 0 0 0 0,0 0-1 0 0,0-1 1 0 0,0 0-1 0 0,0-1 1 0 0,0 0-1 0 0,0 0 1 0 0,-1-1-1 0 0,0 0 1 0 0,0-1-1 0 0,0 0 1 0 0,0 0 0 0 0,0 0-1 0 0,-1-1 1 0 0,8-8-1 0 0,-1-1 25 0 0,1 0 0 0 0,1 1 0 0 0,22-14 1 0 0,-2 0 12 0 0,-35 27-67 0 0,0 0 0 0 0,0 1 1 0 0,0-1-1 0 0,0 0 0 0 0,0 1 1 0 0,0-1-1 0 0,0 1 0 0 0,0-1 0 0 0,0 1 1 0 0,1-1-1 0 0,-1 1 0 0 0,0 0 0 0 0,0 0 1 0 0,1-1-1 0 0,1 1 0 0 0,4 0 10 0 0,0-2 29 0 0,0 0-1 0 0,0-1 0 0 0,8-4 1 0 0,-9 6 42 0 0,78-4 328 0 0,-42 2-239 0 0,37-11 279 0 0,-77 14-437 0 0,1-1 1 0 0,-1 0-1 0 0,0 1 0 0 0,0-1 1 0 0,0 0-1 0 0,0 0 0 0 0,0 0 1 0 0,0 0-1 0 0,0 0 0 0 0,0-1 1 0 0,0 1-1 0 0,2-3 0 0 0,-2 2 42 0 0,1 0-1 0 0,0 0 1 0 0,0 0-1 0 0,0 0 1 0 0,6-3-1 0 0,18-12 428 0 0,-24 14 160 0 0,-3-17-496 0 0,1 4-152 0 0,-1 12-25 0 0,1 0 0 0 0,-1 0-1 0 0,0 0 1 0 0,-1-1 0 0 0,1 1-1 0 0,-2-6 1 0 0,0 2-506 0 0,0-1-1 0 0,1 0 1 0 0,-1-12 0 0 0,0-3-2584 0 0,-5-12-2251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2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1F98E-D5B2-4F9F-B5E9-E6DF4AFE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20" y="4181651"/>
            <a:ext cx="5996628" cy="2226076"/>
          </a:xfrm>
        </p:spPr>
        <p:txBody>
          <a:bodyPr anchor="ctr">
            <a:normAutofit/>
          </a:bodyPr>
          <a:lstStyle/>
          <a:p>
            <a:pPr algn="l"/>
            <a:br>
              <a:rPr lang="zh-TW" altLang="en-US" sz="1600" dirty="0"/>
            </a:br>
            <a:r>
              <a:rPr lang="zh-TW" altLang="en-US" sz="5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教會</a:t>
            </a:r>
            <a:r>
              <a:rPr lang="zh-TW" altLang="en-US" sz="5400" b="1" i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成長</a:t>
            </a:r>
            <a:r>
              <a:rPr lang="zh-TW" altLang="en-US" sz="4000" b="1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的</a:t>
            </a:r>
            <a:r>
              <a:rPr lang="zh-TW" altLang="en-US" sz="5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元素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531705F-5EB1-47B7-8270-4056BB732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36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經文</a:t>
            </a:r>
            <a:r>
              <a:rPr lang="zh-TW" altLang="en-US" sz="3600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：</a:t>
            </a:r>
            <a:endParaRPr lang="en-US" altLang="zh-TW" sz="3600" b="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/>
            <a:r>
              <a:rPr lang="zh-TW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使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徒行傳 </a:t>
            </a:r>
            <a:r>
              <a:rPr lang="en-US" altLang="zh-TW" sz="3600" b="1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4:1-31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D4F8E-9DF4-49F8-BFFE-4883377A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0" r="-2" b="25979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31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2750B-E35D-4EC2-B0E9-7D9D9F8B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anose="020B0604030504040204" pitchFamily="34" charset="-120"/>
                <a:cs typeface="Microsoft JhengHei" panose="020B0604030504040204" pitchFamily="34" charset="-120"/>
              </a:rPr>
              <a:t>一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sz="44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4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復活</a:t>
            </a:r>
            <a:r>
              <a:rPr lang="zh-TW" sz="44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4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生命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22C85-2C76-420C-8517-0564EB11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zh-TW" sz="26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因他們教訓百姓，本着耶穌，傳說死人復活，就很煩惱，</a:t>
            </a:r>
            <a:endParaRPr lang="en-US" altLang="zh-TW" sz="2600" b="1" dirty="0">
              <a:effectLst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</a:t>
            </a:r>
            <a:r>
              <a:rPr lang="zh-TW" sz="26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你們眾人和</a:t>
            </a:r>
            <a:r>
              <a:rPr lang="zh-TW" sz="2600" b="1" dirty="0">
                <a:effectLst/>
                <a:ea typeface="Arial" panose="020B0604020202020204" pitchFamily="34" charset="0"/>
              </a:rPr>
              <a:t> </a:t>
            </a:r>
            <a:r>
              <a:rPr lang="zh-TW" sz="26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以色列</a:t>
            </a:r>
            <a:r>
              <a:rPr lang="zh-TW" sz="2600" b="1" dirty="0">
                <a:effectLst/>
                <a:ea typeface="Arial" panose="020B0604020202020204" pitchFamily="34" charset="0"/>
              </a:rPr>
              <a:t> </a:t>
            </a:r>
            <a:r>
              <a:rPr lang="zh-TW" sz="26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百姓都當知道，站在你們面前的這人得痊癒是因你們所釘十字架、神叫他從死裏復活的</a:t>
            </a:r>
            <a:r>
              <a:rPr lang="zh-TW" sz="2600" b="1" dirty="0">
                <a:effectLst/>
                <a:ea typeface="Arial" panose="020B0604020202020204" pitchFamily="34" charset="0"/>
              </a:rPr>
              <a:t> </a:t>
            </a:r>
            <a:r>
              <a:rPr lang="zh-TW" sz="26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拿撒勒</a:t>
            </a:r>
            <a:r>
              <a:rPr lang="zh-TW" sz="2600" b="1" dirty="0">
                <a:effectLst/>
                <a:ea typeface="Arial" panose="020B0604020202020204" pitchFamily="34" charset="0"/>
              </a:rPr>
              <a:t> </a:t>
            </a:r>
            <a:r>
              <a:rPr lang="zh-TW" sz="26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人耶穌基督的名</a:t>
            </a:r>
            <a:endParaRPr lang="en-US" altLang="zh-TW" sz="2600" b="1" dirty="0">
              <a:effectLst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pic>
        <p:nvPicPr>
          <p:cNvPr id="5" name="Picture 4" descr="Colourful folded t-shirts">
            <a:extLst>
              <a:ext uri="{FF2B5EF4-FFF2-40B4-BE49-F238E27FC236}">
                <a16:creationId xmlns:a16="http://schemas.microsoft.com/office/drawing/2014/main" id="{A9F51ADC-36F4-4EB2-B60C-181FF5B91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r="10737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531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30E2593C-D80A-46DA-80DF-172357084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A9D4F6-4E29-4BDA-A516-7F3F736DB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1C7B06-772C-4D26-AF38-02786B9F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F1E44D-5255-4ED6-8D25-0616BC280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4D73AC6-0076-449C-8676-7D0AD28D6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92273B-D4FB-437C-A81B-0CEEEB089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058A91-09D6-41A3-B732-BD9820CAF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46C089-E160-4CFA-9B80-559D7A221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BDAFA-2631-4743-B907-D9504D8E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47B97B-5DF8-4DF7-80AB-1413DF4E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4862984" cy="139308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TW" altLang="en-US" sz="3600" b="1" dirty="0"/>
              <a:t>、</a:t>
            </a:r>
            <a:r>
              <a:rPr lang="zh-TW" sz="36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36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耶穌</a:t>
            </a:r>
            <a:r>
              <a:rPr lang="zh-TW" altLang="en-US" sz="36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基督</a:t>
            </a:r>
            <a:r>
              <a:rPr lang="zh-TW" sz="36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為</a:t>
            </a:r>
            <a:r>
              <a:rPr lang="zh-TW" sz="36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根基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F781-A455-46D9-B894-C35710A9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1881051"/>
            <a:ext cx="5169324" cy="43368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他是</a:t>
            </a:r>
            <a:r>
              <a:rPr lang="zh-TW" sz="1800" b="1" dirty="0">
                <a:effectLst/>
                <a:ea typeface="Arial" panose="020B0604020202020204" pitchFamily="34" charset="0"/>
              </a:rPr>
              <a:t> 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你們匠人所棄的石頭，</a:t>
            </a:r>
            <a:r>
              <a:rPr lang="zh-TW" sz="1800" b="1" dirty="0">
                <a:effectLst/>
                <a:ea typeface="Arial" panose="020B0604020202020204" pitchFamily="34" charset="0"/>
              </a:rPr>
              <a:t> 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已成了房角的頭塊石頭。</a:t>
            </a:r>
            <a:r>
              <a:rPr lang="zh-TW" altLang="en-US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                 </a:t>
            </a:r>
            <a:r>
              <a:rPr lang="zh-TW" altLang="en-US" sz="1800" b="1" dirty="0"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TW" sz="1800" b="1" dirty="0">
                <a:solidFill>
                  <a:srgbClr val="00B0F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詩篇</a:t>
            </a: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118:22 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匠人所棄的石頭，已成了房角的頭塊石頭。</a:t>
            </a:r>
            <a:endParaRPr lang="en-US" altLang="zh-TW" sz="1800" b="1" dirty="0">
              <a:effectLst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 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除他以外，別無拯救；因為在天下人間，沒有賜下別的名，我們可以靠着得救。</a:t>
            </a:r>
            <a:endParaRPr lang="en-US" altLang="zh-TW" sz="1800" b="1" dirty="0">
              <a:effectLst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sz="1800" b="1" dirty="0">
                <a:solidFill>
                  <a:srgbClr val="00B0F0"/>
                </a:solidFill>
                <a:effectLst/>
                <a:latin typeface="Microsoft JhengHei" panose="020B0604030504040204" pitchFamily="34" charset="-120"/>
                <a:cs typeface="Microsoft JhengHei" panose="020B0604030504040204" pitchFamily="34" charset="-120"/>
              </a:rPr>
              <a:t>彼得前書</a:t>
            </a: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2:4-7</a:t>
            </a:r>
            <a:r>
              <a:rPr lang="en-US" altLang="zh-TW" sz="18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zh-TW" alt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你們來到祂這為人所棄絕，卻為神所揀選所寶貴的活石跟前，也就像活石，被建造成為屬靈的殿，成為聖別的祭司體系，藉著耶穌基督獻上神所悅納的屬靈祭物。因為經上記著說，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看哪，我把所揀選所寶貴的房角石，安放在錫安，信靠祂的人，必不至於羞愧。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所以祂在你們信的人是寶貴的，在那不信的人卻是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匠人所棄的石頭，已成了房角的頭塊石頭</a:t>
            </a:r>
            <a:r>
              <a:rPr lang="en-US" altLang="zh-TW" sz="18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…</a:t>
            </a:r>
          </a:p>
          <a:p>
            <a:pPr>
              <a:lnSpc>
                <a:spcPct val="100000"/>
              </a:lnSpc>
            </a:pPr>
            <a:endParaRPr lang="en-US" sz="1400" b="1" dirty="0"/>
          </a:p>
        </p:txBody>
      </p:sp>
      <p:pic>
        <p:nvPicPr>
          <p:cNvPr id="7" name="Picture 6" descr="Stairs in a yellow building">
            <a:extLst>
              <a:ext uri="{FF2B5EF4-FFF2-40B4-BE49-F238E27FC236}">
                <a16:creationId xmlns:a16="http://schemas.microsoft.com/office/drawing/2014/main" id="{0E377667-5178-408F-A897-A25C3C16C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21677" b="-1"/>
          <a:stretch/>
        </p:blipFill>
        <p:spPr>
          <a:xfrm>
            <a:off x="6626806" y="1019556"/>
            <a:ext cx="4817466" cy="4818888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521AD032-2A8E-46DA-9ADE-ABE5E787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99AC15-8ABA-4F63-9321-20BC70B7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4A4D9C63-9AE2-409A-AD6F-D6B96CC60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C414FAE-71E1-463A-AE68-63329132E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AA2E51D-8749-4E45-B4DD-111ED901B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F8F5908-4C35-43FC-A898-D3C8C3A09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73C509-A7F3-4312-B67F-C55BB88DD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AB9BF4-2BB4-4BE7-98EB-B320312ED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71E7EF4-D2C5-4968-AC34-A0674E1F8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35D9000-8CED-4925-95A2-3F12C8023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857165-8DF4-4025-B0D6-1079CDA8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6CF1AF-28E0-4DFD-828E-F202913B8A04}"/>
              </a:ext>
            </a:extLst>
          </p:cNvPr>
          <p:cNvSpPr/>
          <p:nvPr/>
        </p:nvSpPr>
        <p:spPr>
          <a:xfrm>
            <a:off x="2769327" y="2174965"/>
            <a:ext cx="679268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ild hands on a globe">
            <a:extLst>
              <a:ext uri="{FF2B5EF4-FFF2-40B4-BE49-F238E27FC236}">
                <a16:creationId xmlns:a16="http://schemas.microsoft.com/office/drawing/2014/main" id="{D367FE69-0267-43A8-BB58-84C6EB7EC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8E4A83-8FD7-4E93-8708-7A3AB6FD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anose="020B0604030504040204" pitchFamily="34" charset="-120"/>
                <a:cs typeface="Microsoft JhengHei" panose="020B0604030504040204" pitchFamily="34" charset="-120"/>
              </a:rPr>
              <a:t>三</a:t>
            </a:r>
            <a:r>
              <a:rPr lang="zh-TW" alt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b="1" dirty="0">
                <a:solidFill>
                  <a:srgbClr val="99CC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b="1" dirty="0">
                <a:solidFill>
                  <a:srgbClr val="FFC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聖靈</a:t>
            </a:r>
            <a:r>
              <a:rPr lang="zh-TW" sz="3200" b="1" dirty="0">
                <a:solidFill>
                  <a:schemeClr val="bg1">
                    <a:lumMod val="85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充滿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A5C9-E759-4696-B7F3-6A53FF643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474" y="726538"/>
            <a:ext cx="5741126" cy="5648136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那時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彼得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被聖靈充滿，對他們說：</a:t>
            </a:r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「治民的官府和長老啊，倘若今日因為在殘疾人身上所行的善事查問我們他是怎麼得了痊癒，</a:t>
            </a:r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你們眾人和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以色列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百姓都當知道，站在你們面前的這人</a:t>
            </a:r>
            <a:r>
              <a:rPr lang="zh-TW" sz="2000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得痊癒是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因你們所釘十字架、神叫他從死裏復活的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拿撒勒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人</a:t>
            </a:r>
            <a:r>
              <a:rPr lang="zh-TW" sz="2000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耶穌基督的名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en-US" altLang="zh-TW" sz="2000" b="1" dirty="0">
              <a:solidFill>
                <a:srgbClr val="FFFFFF"/>
              </a:solidFill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彼得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約翰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說：「聽從你們，不聽從神，這在神面前合理不合理，你們自己酌量吧！</a:t>
            </a:r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我們所看見所聽見的，</a:t>
            </a:r>
            <a:r>
              <a:rPr lang="zh-TW" sz="2000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不能不說</a:t>
            </a:r>
            <a:r>
              <a:rPr lang="zh-TW" sz="2000" b="1" dirty="0">
                <a:solidFill>
                  <a:schemeClr val="bg1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」</a:t>
            </a:r>
            <a:endParaRPr lang="en-US" altLang="zh-TW" sz="2000" b="1" dirty="0">
              <a:solidFill>
                <a:srgbClr val="FFFFFF"/>
              </a:solidFill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你曾藉着聖靈，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託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你僕人－我們祖宗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大衛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的口，</a:t>
            </a:r>
            <a:r>
              <a:rPr lang="zh-TW" sz="2000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說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：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外邦為甚麼爭鬧？</a:t>
            </a:r>
            <a:r>
              <a:rPr lang="zh-TW" sz="2000" b="1" dirty="0">
                <a:solidFill>
                  <a:srgbClr val="FFFFFF"/>
                </a:solidFill>
                <a:ea typeface="Arial" panose="020B0604020202020204" pitchFamily="34" charset="0"/>
              </a:rPr>
              <a:t>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萬民為甚麼謀算虛妄的事？</a:t>
            </a:r>
            <a:endParaRPr lang="en-US" altLang="zh-TW" sz="2000" b="1" dirty="0">
              <a:solidFill>
                <a:srgbClr val="FFFFFF"/>
              </a:solidFill>
              <a:latin typeface="Arial" panose="020B060402020202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sz="2000" b="1" dirty="0">
                <a:solidFill>
                  <a:srgbClr val="99CC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31. 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禱告完了，聚會的地方震動，他們就都被聖靈充滿，</a:t>
            </a:r>
            <a:r>
              <a:rPr lang="zh-TW" sz="2000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放膽講論神的道</a:t>
            </a:r>
            <a:r>
              <a:rPr lang="zh-TW" sz="2000" b="1" dirty="0">
                <a:solidFill>
                  <a:srgbClr val="FFFFFF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B099-4F56-48BB-B5FC-039CCE99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zh-TW" altLang="en-US" b="1" dirty="0"/>
              <a:t>、</a:t>
            </a:r>
            <a:r>
              <a:rPr lang="zh-TW" sz="44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4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跟隨耶穌</a:t>
            </a:r>
            <a:r>
              <a:rPr lang="zh-TW" sz="44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4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痕跡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2118-48DE-4BF8-B20C-F6E893E8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 </a:t>
            </a:r>
            <a:r>
              <a:rPr lang="zh-TW" sz="2400" b="1" dirty="0">
                <a:solidFill>
                  <a:schemeClr val="tx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他們見</a:t>
            </a:r>
            <a:r>
              <a:rPr lang="zh-TW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zh-TW" sz="2400" b="1" dirty="0">
                <a:solidFill>
                  <a:schemeClr val="tx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彼得</a:t>
            </a:r>
            <a:r>
              <a:rPr lang="zh-TW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zh-TW" sz="2400" b="1" dirty="0">
                <a:solidFill>
                  <a:schemeClr val="tx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zh-TW" sz="2400" b="1" dirty="0">
                <a:solidFill>
                  <a:schemeClr val="tx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約翰</a:t>
            </a:r>
            <a:r>
              <a:rPr lang="zh-TW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zh-TW" sz="2400" b="1" dirty="0">
                <a:solidFill>
                  <a:schemeClr val="tx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的膽量，又看出他們原是沒有學問的小民，就希奇，認明他們是跟過耶穌的；</a:t>
            </a:r>
            <a:b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14. </a:t>
            </a:r>
            <a:r>
              <a:rPr lang="zh-TW" sz="2400" b="1" dirty="0">
                <a:solidFill>
                  <a:schemeClr val="tx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又看見那治好了的人和他們一同站着，就無話可駁。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Business man walking a red tight rope">
            <a:extLst>
              <a:ext uri="{FF2B5EF4-FFF2-40B4-BE49-F238E27FC236}">
                <a16:creationId xmlns:a16="http://schemas.microsoft.com/office/drawing/2014/main" id="{42EB5A67-95AA-4947-8C7F-47F65D12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5" y="3474720"/>
            <a:ext cx="5139555" cy="31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6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F66F-F681-4FBD-989B-0238F5DC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sz="44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4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受苦</a:t>
            </a:r>
            <a:r>
              <a:rPr lang="zh-TW" sz="44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4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經歷</a:t>
            </a:r>
            <a:endParaRPr lang="en-US" dirty="0"/>
          </a:p>
        </p:txBody>
      </p:sp>
      <p:pic>
        <p:nvPicPr>
          <p:cNvPr id="5" name="Picture 4" descr="Mosquito on skin">
            <a:extLst>
              <a:ext uri="{FF2B5EF4-FFF2-40B4-BE49-F238E27FC236}">
                <a16:creationId xmlns:a16="http://schemas.microsoft.com/office/drawing/2014/main" id="{D1A6A8D7-4E3E-4A66-AA25-73FE0455F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r="2" b="2"/>
          <a:stretch/>
        </p:blipFill>
        <p:spPr>
          <a:xfrm>
            <a:off x="532506" y="-10088"/>
            <a:ext cx="5567121" cy="3875999"/>
          </a:xfrm>
          <a:custGeom>
            <a:avLst/>
            <a:gdLst/>
            <a:ahLst/>
            <a:cxnLst/>
            <a:rect l="l" t="t" r="r" b="b"/>
            <a:pathLst>
              <a:path w="5993975" h="4173188">
                <a:moveTo>
                  <a:pt x="0" y="0"/>
                </a:moveTo>
                <a:lnTo>
                  <a:pt x="5993975" y="0"/>
                </a:lnTo>
                <a:lnTo>
                  <a:pt x="5993975" y="4171950"/>
                </a:lnTo>
                <a:lnTo>
                  <a:pt x="5993975" y="4173188"/>
                </a:lnTo>
                <a:cubicBezTo>
                  <a:pt x="3046083" y="4173188"/>
                  <a:pt x="586537" y="2430780"/>
                  <a:pt x="17800" y="114491"/>
                </a:cubicBezTo>
                <a:lnTo>
                  <a:pt x="0" y="31564"/>
                </a:lnTo>
                <a:close/>
              </a:path>
            </a:pathLst>
          </a:cu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3B9F081D-92E8-4810-AD27-13CEB7190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046654-8454-4A8E-8A43-27563991A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11BC30-7B27-4BD2-9EBE-978DCBEE7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D0D4B-4768-468F-8B0E-117ABF431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6B2504-28D6-414B-8577-04010CA0B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91247D-3743-4C44-8150-34463FA3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D4A0F8-2479-4B81-B076-0833AE252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8EAE33-E6E2-4D9D-9B55-D96CE5FC6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Picture 6" descr="A plant growing in the gaps of a path">
            <a:extLst>
              <a:ext uri="{FF2B5EF4-FFF2-40B4-BE49-F238E27FC236}">
                <a16:creationId xmlns:a16="http://schemas.microsoft.com/office/drawing/2014/main" id="{E96EE0EC-BDBC-427E-9AB0-4229D9B2A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2" b="2"/>
          <a:stretch/>
        </p:blipFill>
        <p:spPr>
          <a:xfrm>
            <a:off x="6046540" y="-10088"/>
            <a:ext cx="5549381" cy="3875999"/>
          </a:xfrm>
          <a:custGeom>
            <a:avLst/>
            <a:gdLst/>
            <a:ahLst/>
            <a:cxnLst/>
            <a:rect l="l" t="t" r="r" b="b"/>
            <a:pathLst>
              <a:path w="5974876" h="4164435">
                <a:moveTo>
                  <a:pt x="0" y="0"/>
                </a:moveTo>
                <a:lnTo>
                  <a:pt x="5974876" y="0"/>
                </a:lnTo>
                <a:lnTo>
                  <a:pt x="5974876" y="76902"/>
                </a:lnTo>
                <a:lnTo>
                  <a:pt x="5966808" y="114491"/>
                </a:lnTo>
                <a:cubicBezTo>
                  <a:pt x="5433616" y="2286012"/>
                  <a:pt x="3238581" y="3953146"/>
                  <a:pt x="537297" y="4153055"/>
                </a:cubicBezTo>
                <a:lnTo>
                  <a:pt x="331985" y="4164435"/>
                </a:lnTo>
                <a:lnTo>
                  <a:pt x="0" y="416443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21F7-59B5-4AE7-8D15-09275897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使徒對百姓說話的時候，祭司們和守殿官，並撒都該人忽然來了</a:t>
            </a:r>
            <a:r>
              <a:rPr lang="en-US" alt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… </a:t>
            </a:r>
            <a:r>
              <a:rPr lang="en-US" sz="13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於是下手拿住他們；因為天已經晚了，就把他們押到第二天。</a:t>
            </a:r>
            <a:endParaRPr lang="en-US" altLang="zh-TW" sz="1300" b="1" dirty="0">
              <a:effectLst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21.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官長為百姓的緣故，想不出法子刑罰他們，又恐嚇一番，把他們釋放了。這是因眾人為所行的奇事都歸榮耀與神。</a:t>
            </a:r>
            <a:endParaRPr lang="en-US" altLang="zh-TW" sz="1300" b="1" dirty="0"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26.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世上的君王一齊起來，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臣宰也聚集，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要敵擋主，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並主的受膏者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altLang="zh-TW" sz="1300" b="1" dirty="0">
                <a:latin typeface="Arial" panose="020B06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en-US" sz="13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27.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希律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和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本丟‧彼拉多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，外邦人和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以色列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民，果然在這城裏聚集，要攻打你所膏的聖僕</a:t>
            </a:r>
            <a:r>
              <a:rPr lang="zh-TW" sz="1300" b="1" dirty="0">
                <a:effectLst/>
                <a:ea typeface="Arial" panose="020B0604020202020204" pitchFamily="34" charset="0"/>
              </a:rPr>
              <a:t> </a:t>
            </a:r>
            <a:r>
              <a:rPr lang="zh-TW" sz="1300" b="1" dirty="0"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耶穌，</a:t>
            </a:r>
            <a:endParaRPr lang="en-US" sz="1300" b="1" dirty="0"/>
          </a:p>
        </p:txBody>
      </p: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23140619-2973-4207-A279-EC4B9406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0D3BD3-5A32-4600-B024-F0BD1CCEE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8944A53F-DFD3-4BDD-8EB2-866C7F554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F66D2B0-2C8F-4DC4-B53A-55CB7E1C86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BF1666E-E067-441C-AB17-35DB43619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77F6DEB-928E-4527-8EA6-3074409E47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7770CFC-7BA7-43F4-A8F6-9BBC7CCF6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6A4E109-FA6F-4AF8-B7F2-4DA4F9DEAF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4BDC40-EACA-40BB-AD0D-172FEB12B1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0418472-30BC-40FB-9140-91590C1AC9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54BFF88-DFCD-4BDD-B232-85A40FDB3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3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76B3-3809-475A-9447-DBDA635E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5840"/>
            <a:ext cx="10781211" cy="517112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zh-TW" sz="40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0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復活</a:t>
            </a:r>
            <a:r>
              <a:rPr lang="zh-TW" sz="40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0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生命</a:t>
            </a:r>
            <a:endParaRPr lang="en-US" altLang="zh-TW" sz="4000" b="1" dirty="0">
              <a:solidFill>
                <a:srgbClr val="C00000"/>
              </a:solidFill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571500" indent="-571500">
              <a:buFont typeface="+mj-lt"/>
              <a:buAutoNum type="romanUcPeriod"/>
            </a:pPr>
            <a:r>
              <a:rPr lang="zh-TW" altLang="en-US" sz="40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altLang="en-US" sz="40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耶穌基督</a:t>
            </a:r>
            <a:r>
              <a:rPr lang="zh-TW" altLang="en-US" sz="40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為</a:t>
            </a:r>
            <a:r>
              <a:rPr lang="zh-TW" altLang="en-US" sz="40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根基</a:t>
            </a:r>
            <a:endParaRPr lang="en-US" altLang="zh-TW" sz="4000" b="1" dirty="0">
              <a:solidFill>
                <a:srgbClr val="C00000"/>
              </a:solidFill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571500" indent="-571500">
              <a:buFont typeface="+mj-lt"/>
              <a:buAutoNum type="romanUcPeriod"/>
            </a:pPr>
            <a:r>
              <a:rPr lang="zh-TW" sz="40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0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聖靈</a:t>
            </a:r>
            <a:r>
              <a:rPr lang="zh-TW" sz="40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0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充滿</a:t>
            </a:r>
            <a:endParaRPr lang="en-US" altLang="zh-TW" sz="4000" b="1" dirty="0">
              <a:solidFill>
                <a:srgbClr val="C00000"/>
              </a:solidFill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571500" indent="-571500">
              <a:buFont typeface="+mj-lt"/>
              <a:buAutoNum type="romanUcPeriod"/>
              <a:tabLst>
                <a:tab pos="10175875" algn="l"/>
              </a:tabLst>
            </a:pPr>
            <a:r>
              <a:rPr lang="zh-TW" sz="40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0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跟隨耶穌</a:t>
            </a:r>
            <a:r>
              <a:rPr lang="zh-TW" sz="40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0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痕跡</a:t>
            </a:r>
            <a:endParaRPr lang="en-US" altLang="zh-TW" sz="4000" b="1" dirty="0">
              <a:solidFill>
                <a:srgbClr val="C00000"/>
              </a:solidFill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571500" indent="-571500">
              <a:buFont typeface="+mj-lt"/>
              <a:buAutoNum type="romanUcPeriod"/>
            </a:pPr>
            <a:r>
              <a:rPr lang="zh-TW" sz="4000" b="1" dirty="0">
                <a:solidFill>
                  <a:srgbClr val="00B0F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sz="4000" b="1" dirty="0">
                <a:solidFill>
                  <a:srgbClr val="7030A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受苦</a:t>
            </a:r>
            <a:r>
              <a:rPr lang="zh-TW" sz="4000" b="1" dirty="0">
                <a:solidFill>
                  <a:schemeClr val="bg1">
                    <a:lumMod val="50000"/>
                  </a:schemeClr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4000" b="1" dirty="0">
                <a:solidFill>
                  <a:srgbClr val="C000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經歷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77F0DF-0169-4CC9-B695-DF5C8255739C}"/>
                  </a:ext>
                </a:extLst>
              </p14:cNvPr>
              <p14:cNvContentPartPr/>
              <p14:nvPr/>
            </p14:nvContentPartPr>
            <p14:xfrm>
              <a:off x="11102384" y="-4054"/>
              <a:ext cx="18720" cy="6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77F0DF-0169-4CC9-B695-DF5C825573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3744" y="-13054"/>
                <a:ext cx="36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BBB6A3-3299-4029-8780-E8F5F95D3074}"/>
                  </a:ext>
                </a:extLst>
              </p14:cNvPr>
              <p14:cNvContentPartPr/>
              <p14:nvPr/>
            </p14:nvContentPartPr>
            <p14:xfrm>
              <a:off x="11054144" y="123746"/>
              <a:ext cx="76320" cy="25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BBB6A3-3299-4029-8780-E8F5F95D30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5504" y="114746"/>
                <a:ext cx="939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1A95E8-C0A5-46FC-BF93-F61E64655A2F}"/>
                  </a:ext>
                </a:extLst>
              </p14:cNvPr>
              <p14:cNvContentPartPr/>
              <p14:nvPr/>
            </p14:nvContentPartPr>
            <p14:xfrm>
              <a:off x="11093080" y="6619080"/>
              <a:ext cx="229680" cy="15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1A95E8-C0A5-46FC-BF93-F61E64655A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4080" y="6610080"/>
                <a:ext cx="247320" cy="1753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Cacti in the wild">
            <a:extLst>
              <a:ext uri="{FF2B5EF4-FFF2-40B4-BE49-F238E27FC236}">
                <a16:creationId xmlns:a16="http://schemas.microsoft.com/office/drawing/2014/main" id="{7F2A26F4-18D9-42F9-8D16-3BA53DED8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76" y="1463039"/>
            <a:ext cx="4745306" cy="3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3236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C3704D"/>
      </a:accent1>
      <a:accent2>
        <a:srgbClr val="B18F3B"/>
      </a:accent2>
      <a:accent3>
        <a:srgbClr val="9DAA43"/>
      </a:accent3>
      <a:accent4>
        <a:srgbClr val="71B13B"/>
      </a:accent4>
      <a:accent5>
        <a:srgbClr val="4CB748"/>
      </a:accent5>
      <a:accent6>
        <a:srgbClr val="3BB168"/>
      </a:accent6>
      <a:hlink>
        <a:srgbClr val="3A8BAE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934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AvenirNext LT Pro Medium</vt:lpstr>
      <vt:lpstr>Microsoft JhengHei</vt:lpstr>
      <vt:lpstr>Arial</vt:lpstr>
      <vt:lpstr>Avenir Next LT Pro</vt:lpstr>
      <vt:lpstr>Posterama</vt:lpstr>
      <vt:lpstr>ExploreVTI</vt:lpstr>
      <vt:lpstr> 教會成長的元素</vt:lpstr>
      <vt:lpstr>一、有復活的生命</vt:lpstr>
      <vt:lpstr>二、有耶穌基督為根基</vt:lpstr>
      <vt:lpstr>三、有聖靈的充滿</vt:lpstr>
      <vt:lpstr>四、有跟隨耶穌的痕跡</vt:lpstr>
      <vt:lpstr>五、有受苦的經歷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教會成長的元素</dc:title>
  <dc:creator>Joji Chiu</dc:creator>
  <cp:lastModifiedBy>Joji Chiu</cp:lastModifiedBy>
  <cp:revision>18</cp:revision>
  <dcterms:created xsi:type="dcterms:W3CDTF">2021-02-06T01:03:13Z</dcterms:created>
  <dcterms:modified xsi:type="dcterms:W3CDTF">2021-02-06T17:57:19Z</dcterms:modified>
</cp:coreProperties>
</file>