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6" r:id="rId2"/>
    <p:sldId id="262" r:id="rId3"/>
    <p:sldId id="264" r:id="rId4"/>
    <p:sldId id="314" r:id="rId5"/>
    <p:sldId id="329" r:id="rId6"/>
    <p:sldId id="325" r:id="rId7"/>
    <p:sldId id="267" r:id="rId8"/>
    <p:sldId id="333" r:id="rId9"/>
    <p:sldId id="271" r:id="rId10"/>
    <p:sldId id="320" r:id="rId11"/>
    <p:sldId id="269" r:id="rId12"/>
    <p:sldId id="272" r:id="rId13"/>
    <p:sldId id="270" r:id="rId14"/>
    <p:sldId id="273" r:id="rId15"/>
    <p:sldId id="326" r:id="rId16"/>
    <p:sldId id="327" r:id="rId17"/>
    <p:sldId id="305" r:id="rId18"/>
    <p:sldId id="322" r:id="rId19"/>
    <p:sldId id="328" r:id="rId20"/>
    <p:sldId id="332" r:id="rId21"/>
    <p:sldId id="323" r:id="rId22"/>
    <p:sldId id="292" r:id="rId23"/>
    <p:sldId id="318" r:id="rId24"/>
    <p:sldId id="297" r:id="rId25"/>
    <p:sldId id="335" r:id="rId26"/>
    <p:sldId id="334" r:id="rId27"/>
    <p:sldId id="336" r:id="rId28"/>
    <p:sldId id="312" r:id="rId29"/>
    <p:sldId id="337" r:id="rId30"/>
    <p:sldId id="324" r:id="rId31"/>
    <p:sldId id="338" r:id="rId32"/>
    <p:sldId id="315" r:id="rId33"/>
    <p:sldId id="298" r:id="rId34"/>
    <p:sldId id="317" r:id="rId35"/>
    <p:sldId id="339" r:id="rId36"/>
    <p:sldId id="340" r:id="rId37"/>
  </p:sldIdLst>
  <p:sldSz cx="9144000" cy="6858000" type="screen4x3"/>
  <p:notesSz cx="6858000" cy="9144000"/>
  <p:embeddedFontLst>
    <p:embeddedFont>
      <p:font typeface="PMingLiU" panose="02020500000000000000" pitchFamily="18" charset="-120"/>
      <p:regular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KaiTi" panose="02010609060101010101" pitchFamily="49" charset="-122"/>
      <p:regular r:id="rId43"/>
    </p:embeddedFont>
    <p:embeddedFont>
      <p:font typeface="SimSun" panose="02010600030101010101" pitchFamily="2" charset="-122"/>
      <p:regular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5/29/2023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4840069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KaiTi" pitchFamily="49" charset="-122"/>
                <a:ea typeface="KaiTi" pitchFamily="49" charset="-122"/>
              </a:rPr>
              <a:t>吴仲诚牧师</a:t>
            </a:r>
            <a:endParaRPr lang="en-US" b="1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43000"/>
            <a:ext cx="6629400" cy="1925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情字这条</a:t>
            </a:r>
            <a:r>
              <a:rPr lang="zh-CN" altLang="en-US" sz="4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路                           </a:t>
            </a:r>
            <a:r>
              <a:rPr lang="en-US" altLang="zh-CN" sz="3600" b="1" dirty="0">
                <a:ea typeface="SimSun" pitchFamily="2" charset="-122"/>
                <a:cs typeface="Arial" pitchFamily="34" charset="0"/>
              </a:rPr>
              <a:t>(</a:t>
            </a:r>
            <a:r>
              <a:rPr lang="zh-CN" altLang="en-US" sz="3600" b="1" dirty="0">
                <a:ea typeface="SimSun" pitchFamily="2" charset="-122"/>
                <a:cs typeface="Arial" pitchFamily="34" charset="0"/>
              </a:rPr>
              <a:t>传 </a:t>
            </a:r>
            <a:r>
              <a:rPr lang="en-US" altLang="zh-CN" sz="3600" b="1" dirty="0">
                <a:ea typeface="SimSun" pitchFamily="2" charset="-122"/>
                <a:cs typeface="Arial" pitchFamily="34" charset="0"/>
              </a:rPr>
              <a:t>4:7-12)</a:t>
            </a:r>
            <a:endParaRPr lang="en-US" sz="4800" b="1" dirty="0">
              <a:ea typeface="SimSun" pitchFamily="2" charset="-122"/>
              <a:cs typeface="Arial" pitchFamily="34" charset="0"/>
            </a:endParaRP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80710"/>
            <a:ext cx="1752600" cy="1519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never eat al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1028" name="Picture 4" descr="Image result for never eat alone"/>
          <p:cNvPicPr>
            <a:picLocks noChangeAspect="1" noChangeArrowheads="1"/>
          </p:cNvPicPr>
          <p:nvPr/>
        </p:nvPicPr>
        <p:blipFill>
          <a:blip r:embed="rId2" cstate="print"/>
          <a:srcRect l="26182" r="27273"/>
          <a:stretch>
            <a:fillRect/>
          </a:stretch>
        </p:blipFill>
        <p:spPr bwMode="auto">
          <a:xfrm>
            <a:off x="2667000" y="685800"/>
            <a:ext cx="36576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itchFamily="34" charset="0"/>
                <a:ea typeface="KaiTi" pitchFamily="49" charset="-122"/>
                <a:cs typeface="Arial" pitchFamily="34" charset="0"/>
              </a:rPr>
              <a:t>c. </a:t>
            </a:r>
            <a:r>
              <a:rPr lang="zh-CN" altLang="en-US" sz="40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沒社会的支援</a:t>
            </a:r>
            <a:endParaRPr lang="en-US" sz="4000" b="1" dirty="0"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524000"/>
            <a:ext cx="7543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Wingdings" pitchFamily="2" charset="2"/>
              <a:buChar char="§"/>
            </a:pPr>
            <a:r>
              <a:rPr lang="zh-CN" altLang="en-US" sz="32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群体的益处</a:t>
            </a:r>
            <a:r>
              <a:rPr lang="en-SG" altLang="zh-CN" sz="3600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:</a:t>
            </a:r>
            <a:r>
              <a:rPr lang="en-SG" altLang="zh-CN" sz="32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互相扶持</a:t>
            </a:r>
            <a:r>
              <a:rPr lang="en-US" altLang="zh-CN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:</a:t>
            </a:r>
          </a:p>
          <a:p>
            <a:pPr marL="568325" indent="-106363">
              <a:spcBef>
                <a:spcPts val="600"/>
              </a:spcBef>
            </a:pPr>
            <a:endParaRPr lang="en-US" altLang="zh-CN" sz="4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568325" indent="-106363">
              <a:spcBef>
                <a:spcPts val="600"/>
              </a:spcBef>
            </a:pPr>
            <a:r>
              <a:rPr lang="en-US" altLang="zh-CN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“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若是跌倒，这人可以扶起他的同伴；若是孤身跌倒，没有别人扶起他来，这人就有祸了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” (4:10)</a:t>
            </a:r>
            <a:endParaRPr lang="en-US" altLang="zh-CN" sz="40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zh-CN" altLang="en-US" sz="36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背景</a:t>
            </a:r>
            <a:r>
              <a:rPr lang="en-US" altLang="zh-CN" sz="36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: 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旷野旅行的危險</a:t>
            </a:r>
            <a:r>
              <a:rPr lang="en-US" altLang="zh-CN" sz="36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 </a:t>
            </a:r>
            <a:endParaRPr lang="en-US" sz="3600" b="1" dirty="0"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pic>
        <p:nvPicPr>
          <p:cNvPr id="1026" name="Picture 2" descr="http://1.bp.blogspot.com/-64ckDzh_iIg/U-zLJSRX4hI/AAAAAAAABpU/QGQxzYnExys/s1600/jeremiah%2B11.png"/>
          <p:cNvPicPr>
            <a:picLocks noChangeAspect="1" noChangeArrowheads="1"/>
          </p:cNvPicPr>
          <p:nvPr/>
        </p:nvPicPr>
        <p:blipFill>
          <a:blip r:embed="rId2" cstate="print"/>
          <a:srcRect l="6941" t="5719" r="14967" b="11092"/>
          <a:stretch>
            <a:fillRect/>
          </a:stretch>
        </p:blipFill>
        <p:spPr bwMode="auto">
          <a:xfrm>
            <a:off x="5600700" y="1447800"/>
            <a:ext cx="3314700" cy="4419600"/>
          </a:xfrm>
          <a:prstGeom prst="rect">
            <a:avLst/>
          </a:prstGeom>
          <a:noFill/>
        </p:spPr>
      </p:pic>
      <p:pic>
        <p:nvPicPr>
          <p:cNvPr id="4" name="Picture 3" descr="IMG_7397"/>
          <p:cNvPicPr>
            <a:picLocks noChangeAspect="1" noChangeArrowheads="1"/>
          </p:cNvPicPr>
          <p:nvPr/>
        </p:nvPicPr>
        <p:blipFill>
          <a:blip r:embed="rId3" cstate="print"/>
          <a:srcRect l="5068" t="8108" r="21959" b="21621"/>
          <a:stretch>
            <a:fillRect/>
          </a:stretch>
        </p:blipFill>
        <p:spPr bwMode="auto">
          <a:xfrm>
            <a:off x="685800" y="1866900"/>
            <a:ext cx="49588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66787"/>
            <a:ext cx="762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spcBef>
                <a:spcPts val="600"/>
              </a:spcBef>
              <a:buFont typeface="Wingdings" pitchFamily="2" charset="2"/>
              <a:buChar char="§"/>
            </a:pPr>
            <a:r>
              <a:rPr lang="zh-CN" altLang="en-US" sz="40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 冷酷世界互相取暖</a:t>
            </a:r>
            <a:endParaRPr lang="en-US" altLang="zh-CN" sz="4000" b="1" dirty="0"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 marL="457200" indent="-228600">
              <a:spcBef>
                <a:spcPts val="600"/>
              </a:spcBef>
            </a:pPr>
            <a:r>
              <a:rPr lang="en-US" altLang="zh-CN" sz="14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</a:p>
          <a:p>
            <a:pPr marL="457200" indent="-228600">
              <a:spcBef>
                <a:spcPts val="600"/>
              </a:spcBef>
            </a:pPr>
            <a:r>
              <a:rPr lang="en-US" altLang="zh-CN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“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二人同睡就都暖和，一人独睡怎能暖和呢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?” (4:11)</a:t>
            </a:r>
          </a:p>
          <a:p>
            <a:pPr marL="457200" indent="-228600">
              <a:spcBef>
                <a:spcPts val="600"/>
              </a:spcBef>
            </a:pPr>
            <a:endParaRPr lang="en-US" altLang="zh-CN" sz="11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19078"/>
            <a:ext cx="762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spcBef>
                <a:spcPts val="1200"/>
              </a:spcBef>
              <a:buFont typeface="Wingdings" pitchFamily="2" charset="2"/>
              <a:buChar char="§"/>
            </a:pPr>
            <a:r>
              <a:rPr lang="zh-CN" altLang="en-US" sz="36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 互相保護</a:t>
            </a:r>
            <a:endParaRPr lang="en-US" altLang="zh-CN" sz="3600" b="1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457200" indent="-228600">
              <a:spcBef>
                <a:spcPts val="1200"/>
              </a:spcBef>
            </a:pPr>
            <a:endParaRPr lang="en-US" altLang="zh-CN" sz="200" b="1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457200" indent="-228600">
              <a:spcBef>
                <a:spcPts val="1200"/>
              </a:spcBef>
            </a:pP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  “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有人攻胜孤身一人，若有二人便能敌挡他；三股合成的绳子不容易折断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” (4:12)</a:t>
            </a:r>
          </a:p>
          <a:p>
            <a:pPr marL="457200" indent="-228600">
              <a:spcBef>
                <a:spcPts val="1200"/>
              </a:spcBef>
            </a:pPr>
            <a:endParaRPr lang="en-US" altLang="zh-CN" sz="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5333"/>
          <a:stretch>
            <a:fillRect/>
          </a:stretch>
        </p:blipFill>
        <p:spPr bwMode="auto">
          <a:xfrm>
            <a:off x="533400" y="457200"/>
            <a:ext cx="815662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FFFF00"/>
                </a:solidFill>
                <a:ea typeface="KaiTi" pitchFamily="49" charset="-122"/>
                <a:cs typeface="Arial" pitchFamily="34" charset="0"/>
              </a:rPr>
              <a:t>Wadi</a:t>
            </a:r>
            <a:r>
              <a:rPr lang="en-US" altLang="zh-CN" sz="3600" b="1" dirty="0">
                <a:solidFill>
                  <a:srgbClr val="FFFF00"/>
                </a:solidFill>
                <a:ea typeface="KaiTi" pitchFamily="49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ea typeface="KaiTi" pitchFamily="49" charset="-122"/>
                <a:cs typeface="Arial" pitchFamily="34" charset="0"/>
              </a:rPr>
              <a:t>Kelt</a:t>
            </a:r>
            <a:endParaRPr lang="en-US" sz="4000" b="1" dirty="0">
              <a:solidFill>
                <a:srgbClr val="FFFF00"/>
              </a:solidFill>
              <a:ea typeface="KaiT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199"/>
            <a:ext cx="8305800" cy="56722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8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II. </a:t>
            </a:r>
            <a:r>
              <a:rPr lang="zh-CN" altLang="en-US" sz="48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信息重点</a:t>
            </a:r>
            <a:endParaRPr lang="en-US" sz="48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6764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1. </a:t>
            </a:r>
            <a:r>
              <a:rPr lang="zh-CN" altLang="en-US" sz="44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没 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zh-CN" altLang="en-US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情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  <a:r>
              <a:rPr lang="zh-CN" altLang="en-US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活不好</a:t>
            </a:r>
            <a:endParaRPr lang="en-US" sz="44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puzz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038600" y="685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不过</a:t>
            </a:r>
            <a:r>
              <a:rPr lang="en-US" altLang="zh-CN" sz="44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...</a:t>
            </a:r>
            <a:endParaRPr lang="en-US" sz="44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6764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虚空的虚空</a:t>
            </a:r>
            <a:endParaRPr lang="en-US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虚空的虚空</a:t>
            </a:r>
            <a:endParaRPr lang="en-US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36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凡事</a:t>
            </a: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都是虚空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13159" r="22926" b="40845"/>
          <a:stretch>
            <a:fillRect/>
          </a:stretch>
        </p:blipFill>
        <p:spPr bwMode="auto">
          <a:xfrm>
            <a:off x="1219200" y="685799"/>
            <a:ext cx="2133600" cy="263562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762000"/>
            <a:ext cx="5638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SG" altLang="zh-CN" sz="3600" b="1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虛空</a:t>
            </a:r>
            <a:r>
              <a:rPr lang="en-SG" altLang="zh-CN" sz="3600" b="1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= 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蒸汽</a:t>
            </a:r>
            <a:endParaRPr lang="en-US" altLang="zh-CN" sz="3600" b="1" dirty="0"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36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蒸汽的特征</a:t>
            </a:r>
            <a:r>
              <a:rPr lang="en-US" altLang="zh-CN" sz="36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: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/>
          <a:srcRect l="24375" t="16667" r="46875" b="34599"/>
          <a:stretch>
            <a:fillRect/>
          </a:stretch>
        </p:blipFill>
        <p:spPr bwMode="auto">
          <a:xfrm>
            <a:off x="2921620" y="3124200"/>
            <a:ext cx="34791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64780" y="2971800"/>
            <a:ext cx="1092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变</a:t>
            </a:r>
            <a:endParaRPr lang="en-US" altLang="zh-CN" sz="3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29718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模糊</a:t>
            </a:r>
            <a:endParaRPr lang="en-US" altLang="zh-CN" sz="3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9206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1</a:t>
            </a:r>
            <a:r>
              <a:rPr lang="en-US" altLang="zh-CN" sz="40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.</a:t>
            </a:r>
            <a:r>
              <a:rPr lang="zh-CN" altLang="en-US" sz="40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童年故事：</a:t>
            </a:r>
            <a:endParaRPr lang="en-US" sz="4000" b="1" dirty="0"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I. </a:t>
            </a:r>
            <a:r>
              <a:rPr lang="zh-CN" altLang="en-US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引言</a:t>
            </a:r>
            <a:r>
              <a:rPr lang="en-US" altLang="zh-CN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:</a:t>
            </a:r>
            <a:endParaRPr lang="en-US" sz="4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1028" name="Picture 4" descr="http://png.clipart.me/graphics/thumbs/109/silhouette-bird-cages_109471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88226"/>
            <a:ext cx="1752600" cy="2826774"/>
          </a:xfrm>
          <a:prstGeom prst="rect">
            <a:avLst/>
          </a:prstGeom>
          <a:noFill/>
        </p:spPr>
      </p:pic>
      <p:pic>
        <p:nvPicPr>
          <p:cNvPr id="1030" name="Picture 6" descr="http://www.qwerkyhome.co.nz/wp-content/uploads/2014/07/Black-sparrow.jpg"/>
          <p:cNvPicPr>
            <a:picLocks noChangeAspect="1" noChangeArrowheads="1"/>
          </p:cNvPicPr>
          <p:nvPr/>
        </p:nvPicPr>
        <p:blipFill>
          <a:blip r:embed="rId3" cstate="print"/>
          <a:srcRect r="44852"/>
          <a:stretch>
            <a:fillRect/>
          </a:stretch>
        </p:blipFill>
        <p:spPr bwMode="auto">
          <a:xfrm>
            <a:off x="3048000" y="3514724"/>
            <a:ext cx="5867400" cy="19716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50949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群居鸟          </a:t>
            </a:r>
            <a:r>
              <a:rPr lang="en-US" altLang="zh-CN" sz="3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(social birds)</a:t>
            </a:r>
            <a:endParaRPr lang="en-US" sz="32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puzz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31" name="Picture 7" descr="Related image"/>
          <p:cNvPicPr>
            <a:picLocks noChangeAspect="1" noChangeArrowheads="1"/>
          </p:cNvPicPr>
          <p:nvPr/>
        </p:nvPicPr>
        <p:blipFill>
          <a:blip r:embed="rId2" cstate="print"/>
          <a:srcRect l="20833" t="16667" r="14773" b="22727"/>
          <a:stretch>
            <a:fillRect/>
          </a:stretch>
        </p:blipFill>
        <p:spPr bwMode="auto">
          <a:xfrm>
            <a:off x="1447800" y="1905000"/>
            <a:ext cx="1905000" cy="2241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2057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36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情</a:t>
            </a:r>
            <a:r>
              <a:rPr lang="en-SG" altLang="zh-CN" sz="36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 </a:t>
            </a:r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的另一面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048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marR="0" lvl="0" indent="-517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有情受不了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85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II. </a:t>
            </a:r>
            <a:r>
              <a:rPr lang="zh-CN" altLang="en-US" sz="4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信息重点</a:t>
            </a:r>
            <a:endParaRPr lang="en-US" sz="44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3776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a. </a:t>
            </a:r>
            <a:r>
              <a:rPr lang="zh-CN" altLang="en-US" sz="36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真情难寻</a:t>
            </a:r>
            <a:endParaRPr lang="en-US" sz="36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41148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一千男子中，我找到一个正直人，但众女子中，没有找到一个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(7:28)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6764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1. </a:t>
            </a:r>
            <a:r>
              <a:rPr lang="zh-CN" altLang="en-US" sz="4400" b="1" dirty="0">
                <a:solidFill>
                  <a:srgbClr val="0000CC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没</a:t>
            </a:r>
            <a:r>
              <a:rPr lang="zh-CN" altLang="en-US" sz="44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zh-CN" altLang="en-US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情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  <a:r>
              <a:rPr lang="zh-CN" altLang="en-US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活不好</a:t>
            </a:r>
            <a:endParaRPr lang="en-US" sz="44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50715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2. </a:t>
            </a:r>
            <a:r>
              <a:rPr lang="zh-CN" altLang="en-US" sz="4400" b="1" dirty="0">
                <a:solidFill>
                  <a:srgbClr val="0000CC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有</a:t>
            </a:r>
            <a:r>
              <a:rPr lang="zh-CN" altLang="en-US" sz="44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zh-CN" altLang="en-US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情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  <a:r>
              <a:rPr lang="zh-CN" altLang="en-US" sz="44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受不了</a:t>
            </a:r>
            <a:endParaRPr lang="en-US" sz="44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5822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b. </a:t>
            </a:r>
            <a:r>
              <a:rPr lang="zh-CN" altLang="en-US" sz="36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漂浮支援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：</a:t>
            </a:r>
            <a:endParaRPr lang="en-US" sz="3600" b="1" dirty="0">
              <a:solidFill>
                <a:prstClr val="black"/>
              </a:solidFill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346537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“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货物增添，吃的人也增添，物主得什么益处呢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?” (5:11)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819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zh-CN" altLang="en-US" sz="3600" b="1" kern="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箴言的金玉良言</a:t>
            </a:r>
            <a:r>
              <a:rPr lang="en-US" altLang="zh-CN" sz="3600" b="1" kern="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657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财物使朋友增多；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但穷人朋友远离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” (</a:t>
            </a:r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箴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19:4)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4478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/>
              <a:t>“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</a:rPr>
              <a:t>我又见人为一切的劳碌和各样灵巧的工作就被邻舍嫉妒。这也是虚空，也是捕风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” </a:t>
            </a:r>
            <a:r>
              <a:rPr lang="en-SG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(4:4)</a:t>
            </a:r>
            <a:r>
              <a:rPr lang="zh-CN" altLang="en-US" sz="3200" b="1" dirty="0">
                <a:latin typeface="KaiTi" pitchFamily="49" charset="-122"/>
                <a:ea typeface="KaiTi" pitchFamily="49" charset="-122"/>
              </a:rPr>
              <a:t>。</a:t>
            </a:r>
            <a:endParaRPr lang="en-US" sz="3200" b="1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822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c. </a:t>
            </a:r>
            <a:r>
              <a:rPr lang="zh-CN" altLang="en-US" sz="36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良性竞争、偏遇嫉妒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：</a:t>
            </a:r>
            <a:endParaRPr lang="en-US" sz="3600" b="1" dirty="0">
              <a:solidFill>
                <a:prstClr val="black"/>
              </a:solidFill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505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d. </a:t>
            </a:r>
            <a:r>
              <a:rPr lang="zh-CN" altLang="en-US" sz="36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感情会变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Arial" pitchFamily="34" charset="0"/>
              </a:rPr>
              <a:t>：</a:t>
            </a:r>
            <a:endParaRPr lang="en-US" sz="3600" b="1" dirty="0">
              <a:solidFill>
                <a:prstClr val="black"/>
              </a:solidFill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267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zh-CN" altLang="en-US" sz="3200" b="1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感情无常，却又难舍</a:t>
            </a:r>
            <a:endParaRPr lang="en-US" sz="36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两难之间：</a:t>
            </a:r>
            <a:endParaRPr lang="en-US" sz="40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“</a:t>
            </a: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情</a:t>
            </a:r>
            <a:r>
              <a:rPr lang="en-SG" altLang="zh-CN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”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：</a:t>
            </a:r>
            <a:endParaRPr lang="en-US" altLang="zh-CN" sz="4000" b="1" dirty="0">
              <a:solidFill>
                <a:prstClr val="black"/>
              </a:solidFill>
              <a:latin typeface="Arial" pitchFamily="34" charset="0"/>
              <a:ea typeface="KaiTi" pitchFamily="49" charset="-122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沒它活不好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, </a:t>
            </a:r>
          </a:p>
          <a:p>
            <a:pPr>
              <a:spcBef>
                <a:spcPts val="12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有它又受不了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1981200"/>
            <a:ext cx="391006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340029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1085671"/>
            <a:ext cx="7086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4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人类的渴望</a:t>
            </a:r>
            <a:endParaRPr lang="en-US" altLang="zh-CN" sz="40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itchFamily="34" charset="0"/>
              </a:rPr>
              <a:t>真的接纳</a:t>
            </a:r>
            <a:endParaRPr lang="en-SG" altLang="zh-CN" sz="40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itchFamily="34" charset="0"/>
              </a:rPr>
              <a:t>真的委身</a:t>
            </a:r>
            <a:endParaRPr lang="en-SG" altLang="zh-CN" sz="40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itchFamily="34" charset="0"/>
              </a:rPr>
              <a:t>真的交情</a:t>
            </a:r>
            <a:endParaRPr lang="en-US" sz="40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99391-53D5-4A5C-93E6-25B93ED63B79}"/>
              </a:ext>
            </a:extLst>
          </p:cNvPr>
          <p:cNvSpPr txBox="1"/>
          <p:nvPr/>
        </p:nvSpPr>
        <p:spPr>
          <a:xfrm>
            <a:off x="1028700" y="1085671"/>
            <a:ext cx="7086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6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人类的挑战</a:t>
            </a:r>
            <a:endParaRPr lang="en-US" altLang="zh-CN" sz="36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我为优先</a:t>
            </a:r>
            <a:endParaRPr lang="en-SG" altLang="zh-CN" sz="40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54302-EA74-4356-958E-316300B24FCD}"/>
              </a:ext>
            </a:extLst>
          </p:cNvPr>
          <p:cNvSpPr txBox="1"/>
          <p:nvPr/>
        </p:nvSpPr>
        <p:spPr>
          <a:xfrm>
            <a:off x="1011115" y="28442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使徒保罗</a:t>
            </a:r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:</a:t>
            </a:r>
            <a:endParaRPr lang="en-US" sz="3600" b="1" dirty="0">
              <a:solidFill>
                <a:prstClr val="black"/>
              </a:solidFill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170C0-8DFC-4A2B-8BEE-E2117F4E629F}"/>
              </a:ext>
            </a:extLst>
          </p:cNvPr>
          <p:cNvSpPr/>
          <p:nvPr/>
        </p:nvSpPr>
        <p:spPr>
          <a:xfrm>
            <a:off x="1101969" y="3657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为义人死，是少有的；为仁人死，或者有敢做的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 (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罗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8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铁达尼号电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83889"/>
            <a:ext cx="3429000" cy="4940711"/>
          </a:xfrm>
          <a:prstGeom prst="rect">
            <a:avLst/>
          </a:prstGeom>
          <a:noFill/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l="8000" r="10667"/>
          <a:stretch>
            <a:fillRect/>
          </a:stretch>
        </p:blipFill>
        <p:spPr bwMode="auto">
          <a:xfrm>
            <a:off x="4191000" y="1914524"/>
            <a:ext cx="4648200" cy="38004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392668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SimSun" pitchFamily="2" charset="-122"/>
                <a:ea typeface="SimSun" pitchFamily="2" charset="-122"/>
              </a:rPr>
              <a:t>人類理想：童話故事</a:t>
            </a:r>
            <a:endParaRPr lang="en-US" sz="3600" b="1" dirty="0"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 l="16800" t="7692" b="15385"/>
          <a:stretch>
            <a:fillRect/>
          </a:stretch>
        </p:blipFill>
        <p:spPr bwMode="auto">
          <a:xfrm>
            <a:off x="914400" y="1828800"/>
            <a:ext cx="4332224" cy="3124200"/>
          </a:xfrm>
          <a:prstGeom prst="rect">
            <a:avLst/>
          </a:prstGeom>
          <a:noFill/>
        </p:spPr>
      </p:pic>
      <p:pic>
        <p:nvPicPr>
          <p:cNvPr id="44040" name="Picture 8" descr="Image result for question mark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108431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itchFamily="34" charset="0"/>
                <a:ea typeface="KaiTi" pitchFamily="49" charset="-122"/>
                <a:cs typeface="Arial" pitchFamily="34" charset="0"/>
              </a:rPr>
              <a:t>2. </a:t>
            </a:r>
            <a:r>
              <a:rPr lang="zh-CN" altLang="en-US" sz="40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生存基本需要：关系</a:t>
            </a:r>
            <a:endParaRPr lang="en-US" sz="4000" b="1" dirty="0"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人类群居之处</a:t>
            </a:r>
            <a:r>
              <a:rPr lang="zh-CN" altLang="en-US" sz="36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：</a:t>
            </a:r>
            <a:endParaRPr lang="en-US" sz="3600" b="1" dirty="0"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21508" name="AutoShape 4" descr="Image result for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ttp://www.qwerkyhome.co.nz/wp-content/uploads/2014/07/Black-sparrow.jpg"/>
          <p:cNvPicPr>
            <a:picLocks noChangeAspect="1" noChangeArrowheads="1"/>
          </p:cNvPicPr>
          <p:nvPr/>
        </p:nvPicPr>
        <p:blipFill>
          <a:blip r:embed="rId2" cstate="print"/>
          <a:srcRect r="44852"/>
          <a:stretch>
            <a:fillRect/>
          </a:stretch>
        </p:blipFill>
        <p:spPr bwMode="auto">
          <a:xfrm>
            <a:off x="4495800" y="3200400"/>
            <a:ext cx="4308426" cy="1447800"/>
          </a:xfrm>
          <a:prstGeom prst="rect">
            <a:avLst/>
          </a:prstGeom>
          <a:noFill/>
        </p:spPr>
      </p:pic>
      <p:pic>
        <p:nvPicPr>
          <p:cNvPr id="21511" name="Picture 7" descr="http://unitedacademics.net/news/wp-content/uploads/2015/06/facebook-community-bu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752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</a:rPr>
              <a:t>惟有基督在我们还作罪人的时候为我们死，神的爱就在此向我们显明了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 (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罗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7620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真实故事</a:t>
            </a:r>
            <a:endParaRPr lang="en-US" sz="44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mission complete"/>
          <p:cNvPicPr>
            <a:picLocks noChangeAspect="1" noChangeArrowheads="1"/>
          </p:cNvPicPr>
          <p:nvPr/>
        </p:nvPicPr>
        <p:blipFill>
          <a:blip r:embed="rId2" cstate="print"/>
          <a:srcRect l="4800" t="2051" r="4000" b="12821"/>
          <a:stretch>
            <a:fillRect/>
          </a:stretch>
        </p:blipFill>
        <p:spPr bwMode="auto">
          <a:xfrm>
            <a:off x="914400" y="1447800"/>
            <a:ext cx="4724400" cy="3439695"/>
          </a:xfrm>
          <a:prstGeom prst="rect">
            <a:avLst/>
          </a:prstGeom>
          <a:noFill/>
        </p:spPr>
      </p:pic>
      <p:pic>
        <p:nvPicPr>
          <p:cNvPr id="46084" name="Picture 4" descr="Image result for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382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739914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II. </a:t>
            </a:r>
            <a:r>
              <a:rPr lang="zh-CN" altLang="en-US" sz="4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信息重点</a:t>
            </a:r>
            <a:endParaRPr lang="en-US" sz="44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1676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1. </a:t>
            </a:r>
            <a:r>
              <a:rPr lang="zh-CN" altLang="en-US" sz="4000" b="1" dirty="0">
                <a:solidFill>
                  <a:srgbClr val="0000CC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沒</a:t>
            </a:r>
            <a:r>
              <a:rPr lang="zh-CN" altLang="en-US" sz="4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zh-CN" altLang="en-US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情</a:t>
            </a:r>
            <a:r>
              <a:rPr lang="en-US" altLang="zh-CN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  <a:r>
              <a:rPr lang="zh-CN" altLang="en-US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活不好</a:t>
            </a:r>
            <a:endParaRPr lang="en-US" sz="40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40166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2. </a:t>
            </a:r>
            <a:r>
              <a:rPr lang="zh-CN" altLang="en-US" sz="4000" b="1" dirty="0">
                <a:solidFill>
                  <a:srgbClr val="0000CC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有</a:t>
            </a:r>
            <a:r>
              <a:rPr lang="zh-CN" altLang="en-US" sz="4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zh-CN" altLang="en-US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情</a:t>
            </a:r>
            <a:r>
              <a:rPr lang="en-US" altLang="zh-CN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  <a:r>
              <a:rPr lang="zh-CN" altLang="en-US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受不了</a:t>
            </a:r>
            <a:endParaRPr lang="en-US" sz="40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783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3. </a:t>
            </a:r>
            <a:r>
              <a:rPr lang="zh-CN" altLang="en-US" sz="4000" b="1" dirty="0">
                <a:solidFill>
                  <a:srgbClr val="0000CC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有</a:t>
            </a:r>
            <a:r>
              <a:rPr lang="zh-CN" altLang="en-US" sz="4000" b="1" dirty="0">
                <a:solidFill>
                  <a:prstClr val="black"/>
                </a:solidFill>
                <a:latin typeface="SimSun" pitchFamily="2" charset="-122"/>
                <a:ea typeface="SimSun" pitchFamily="2" charset="-122"/>
                <a:cs typeface="Arial" pitchFamily="34" charset="0"/>
              </a:rPr>
              <a:t>主的爱</a:t>
            </a:r>
            <a:r>
              <a:rPr lang="zh-CN" altLang="en-US" sz="4000" b="1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才救得了</a:t>
            </a:r>
            <a:endParaRPr lang="en-US" sz="40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685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a. </a:t>
            </a:r>
            <a:r>
              <a:rPr lang="zh-CN" altLang="en-US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基督</a:t>
            </a:r>
            <a:r>
              <a:rPr lang="zh-CN" altLang="en-US" sz="3600" b="1" dirty="0">
                <a:solidFill>
                  <a:srgbClr val="0000C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的使命</a:t>
            </a:r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5240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人为朋友舍命，人的爱心没有比这个大的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 (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约</a:t>
            </a:r>
            <a:r>
              <a:rPr lang="zh-CN" alt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30112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b. </a:t>
            </a:r>
            <a:r>
              <a:rPr lang="zh-CN" altLang="en-US" sz="3600" b="1" dirty="0">
                <a:latin typeface="Arial" pitchFamily="34" charset="0"/>
                <a:ea typeface="SimSun" pitchFamily="2" charset="-122"/>
                <a:cs typeface="Arial" pitchFamily="34" charset="0"/>
              </a:rPr>
              <a:t>我们</a:t>
            </a:r>
            <a:r>
              <a:rPr lang="zh-CN" altLang="en-US" sz="3600" b="1" dirty="0">
                <a:solidFill>
                  <a:srgbClr val="0000C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的使命</a:t>
            </a:r>
            <a:r>
              <a:rPr lang="en-US" altLang="zh-CN" sz="36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: 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8100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</a:rPr>
              <a:t>我赐给你们一条新命令，乃是叫你们彼此相爱；我怎样爱你们，你们也要怎样相爱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 (</a:t>
            </a:r>
            <a:r>
              <a:rPr lang="zh-CN" altLang="en-US" sz="3600" b="1" dirty="0">
                <a:solidFill>
                  <a:prstClr val="black"/>
                </a:solidFill>
                <a:latin typeface="KaiTi" pitchFamily="49" charset="-122"/>
                <a:ea typeface="KaiTi" pitchFamily="49" charset="-122"/>
                <a:cs typeface="Times New Roman" pitchFamily="18" charset="0"/>
              </a:rPr>
              <a:t>约 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13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95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9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III. </a:t>
            </a:r>
            <a:r>
              <a:rPr lang="zh-CN" altLang="en-US" sz="44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结语</a:t>
            </a:r>
            <a:endParaRPr lang="en-US" sz="44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600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圣经有关 </a:t>
            </a:r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“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情</a:t>
            </a:r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”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的信息：</a:t>
            </a:r>
            <a:endParaRPr lang="en-US" sz="4000" b="1" dirty="0">
              <a:solidFill>
                <a:prstClr val="black"/>
              </a:solidFill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5146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chemeClr val="tx1"/>
              </a:buClr>
              <a:buAutoNum type="arabicPeriod"/>
            </a:pPr>
            <a:r>
              <a:rPr lang="zh-CN" altLang="en-US" sz="4000" b="1" dirty="0">
                <a:solidFill>
                  <a:srgbClr val="0000C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没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“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情</a:t>
            </a:r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”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活不好</a:t>
            </a:r>
            <a:endParaRPr lang="en-US" altLang="zh-CN" sz="4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indent="-742950">
              <a:buClr>
                <a:schemeClr val="tx1"/>
              </a:buClr>
              <a:buAutoNum type="arabicPeriod"/>
            </a:pPr>
            <a:r>
              <a:rPr lang="zh-CN" altLang="en-US" sz="4000" b="1" dirty="0">
                <a:solidFill>
                  <a:srgbClr val="0000C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有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“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情</a:t>
            </a:r>
            <a:r>
              <a:rPr lang="en-US" altLang="zh-CN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”  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受不了</a:t>
            </a:r>
            <a:endParaRPr lang="en-US" altLang="zh-CN" sz="4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742950" indent="-742950">
              <a:buClr>
                <a:schemeClr val="tx1"/>
              </a:buClr>
              <a:buAutoNum type="arabicPeriod"/>
            </a:pPr>
            <a:r>
              <a:rPr lang="zh-CN" altLang="en-US" sz="4000" b="1" dirty="0">
                <a:solidFill>
                  <a:srgbClr val="0000C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有</a:t>
            </a: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主的爱才救得了</a:t>
            </a:r>
            <a:endParaRPr lang="en-US" sz="4000" b="1" dirty="0">
              <a:solidFill>
                <a:prstClr val="black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990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教会是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47108" name="Picture 4" descr="Image result for heav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478135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clipart hosp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5638800" cy="2996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2971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REDEMPTION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85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教会其实是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3. </a:t>
            </a:r>
            <a:r>
              <a:rPr lang="zh-CN" altLang="en-US" sz="4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人类各样</a:t>
            </a:r>
            <a:r>
              <a:rPr lang="zh-CN" altLang="en-US" sz="40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的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zh-CN" altLang="en-US" sz="40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情</a:t>
            </a:r>
            <a:r>
              <a:rPr lang="en-US" altLang="zh-CN" sz="40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</a:t>
            </a:r>
            <a:r>
              <a:rPr lang="zh-CN" altLang="en-US" sz="4000" b="1" dirty="0">
                <a:latin typeface="SimSun" pitchFamily="2" charset="-122"/>
                <a:ea typeface="SimSun" pitchFamily="2" charset="-122"/>
                <a:cs typeface="Arial" pitchFamily="34" charset="0"/>
              </a:rPr>
              <a:t>：</a:t>
            </a:r>
            <a:endParaRPr lang="en-US" sz="4000" b="1" dirty="0">
              <a:latin typeface="SimSun" pitchFamily="2" charset="-122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350838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亲情</a:t>
            </a:r>
            <a:endParaRPr lang="en-US" altLang="zh-CN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350838" indent="-350838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兄弟情</a:t>
            </a:r>
            <a:endParaRPr lang="en-US" altLang="zh-CN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350838" indent="-350838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姊妹情</a:t>
            </a:r>
            <a:endParaRPr lang="en-US" altLang="zh-CN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350838" indent="-350838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爱情</a:t>
            </a:r>
            <a:endParaRPr lang="en-US" altLang="zh-CN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  <a:p>
            <a:pPr marL="350838" indent="-350838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友情</a:t>
            </a:r>
            <a:endParaRPr lang="en-US" altLang="zh-CN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ramisu\Pictures\HollandF17\EccCover18.png"/>
          <p:cNvPicPr>
            <a:picLocks noChangeAspect="1" noChangeArrowheads="1"/>
          </p:cNvPicPr>
          <p:nvPr/>
        </p:nvPicPr>
        <p:blipFill>
          <a:blip r:embed="rId2" cstate="print"/>
          <a:srcRect l="17518" t="2920" r="15329" b="3650"/>
          <a:stretch>
            <a:fillRect/>
          </a:stretch>
        </p:blipFill>
        <p:spPr bwMode="auto">
          <a:xfrm>
            <a:off x="5334000" y="914400"/>
            <a:ext cx="3450431" cy="4800600"/>
          </a:xfrm>
          <a:prstGeom prst="rect">
            <a:avLst/>
          </a:prstGeom>
          <a:noFill/>
        </p:spPr>
      </p:pic>
      <p:pic>
        <p:nvPicPr>
          <p:cNvPr id="1028" name="Picture 4" descr="Image result for å³éæ¸ä¸­æèç¶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Image result for find us on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0" t="3830" r="14229" b="20284"/>
          <a:stretch/>
        </p:blipFill>
        <p:spPr bwMode="auto">
          <a:xfrm>
            <a:off x="914400" y="1447800"/>
            <a:ext cx="214243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2819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SimSun" pitchFamily="2" charset="-122"/>
                <a:ea typeface="SimSun" pitchFamily="2" charset="-122"/>
                <a:cs typeface="Times New Roman" pitchFamily="18" charset="0"/>
              </a:rPr>
              <a:t>传道者的感情世界如何</a:t>
            </a:r>
            <a:r>
              <a:rPr lang="en-US" altLang="zh-CN" sz="40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II. </a:t>
            </a:r>
            <a:r>
              <a:rPr lang="zh-CN" altLang="en-US" sz="4800" b="1" dirty="0">
                <a:latin typeface="Arial" pitchFamily="34" charset="0"/>
                <a:ea typeface="SimSun" pitchFamily="2" charset="-122"/>
                <a:cs typeface="Arial" pitchFamily="34" charset="0"/>
              </a:rPr>
              <a:t>信息重点</a:t>
            </a:r>
            <a:endParaRPr lang="en-US" sz="48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590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zh-CN" altLang="en-US" sz="4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有情比较好</a:t>
            </a:r>
            <a:r>
              <a:rPr lang="en-US" altLang="zh-CN" sz="4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sz="40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00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没 </a:t>
            </a:r>
            <a:r>
              <a:rPr lang="en-US" altLang="zh-CN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“</a:t>
            </a:r>
            <a:r>
              <a:rPr lang="zh-CN" altLang="en-US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情</a:t>
            </a:r>
            <a:r>
              <a:rPr lang="en-US" altLang="zh-CN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”</a:t>
            </a:r>
            <a:r>
              <a:rPr lang="zh-CN" altLang="en-US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活不好</a:t>
            </a:r>
            <a:r>
              <a:rPr lang="en-US" altLang="zh-CN" sz="4400" b="1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sz="44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429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“</a:t>
            </a:r>
            <a:r>
              <a:rPr lang="zh-TW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兩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个</a:t>
            </a:r>
            <a:r>
              <a:rPr lang="zh-TW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人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总比一个</a:t>
            </a:r>
            <a:r>
              <a:rPr lang="zh-TW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人好、因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为</a:t>
            </a:r>
            <a:r>
              <a:rPr lang="zh-TW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二人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劳碌</a:t>
            </a:r>
            <a:r>
              <a:rPr lang="zh-TW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同得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美</a:t>
            </a:r>
            <a:r>
              <a:rPr lang="zh-TW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好的果效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” (4:9)</a:t>
            </a:r>
            <a:endParaRPr lang="en-US" sz="36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990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eriod" startAt="2"/>
            </a:pPr>
            <a:r>
              <a:rPr lang="zh-CN" altLang="en-US" sz="4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分享平台</a:t>
            </a:r>
            <a:r>
              <a:rPr lang="en-US" altLang="zh-CN" sz="4000" b="1" dirty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endParaRPr lang="en-US" sz="4000" b="1" dirty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905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“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我又转念，见日光之下有一件虚空的事： 有人孤单无二，无子无兄，竟劳碌不息，眼目也不以钱财为足。他说：「我劳劳碌碌，刻苦自己，不享福乐，到底是为谁呢？」</a:t>
            </a:r>
            <a:r>
              <a:rPr lang="en-US" altLang="zh-CN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” (4:7-8b)</a:t>
            </a:r>
            <a:endParaRPr lang="en-US" sz="36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1062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zh-CN" altLang="en-US" sz="3600" b="1" dirty="0">
                <a:latin typeface="PMingLiU" pitchFamily="18" charset="-120"/>
                <a:ea typeface="PMingLiU" pitchFamily="18" charset="-120"/>
                <a:cs typeface="Arial" pitchFamily="34" charset="0"/>
              </a:rPr>
              <a:t>「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虛空</a:t>
            </a:r>
            <a:r>
              <a:rPr lang="zh-CN" altLang="en-US" sz="3600" b="1" dirty="0">
                <a:latin typeface="PMingLiU" pitchFamily="18" charset="-120"/>
                <a:ea typeface="PMingLiU" pitchFamily="18" charset="-120"/>
                <a:cs typeface="Arial" pitchFamily="34" charset="0"/>
              </a:rPr>
              <a:t>」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的原因</a:t>
            </a:r>
            <a:r>
              <a:rPr lang="en-US" altLang="zh-CN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: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無人分享成果</a:t>
            </a:r>
            <a:r>
              <a:rPr lang="en-US" altLang="zh-CN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endParaRPr lang="en-US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05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zh-CN" altLang="en-US" sz="3600" b="1" dirty="0">
                <a:latin typeface="PMingLiU" pitchFamily="18" charset="-120"/>
                <a:ea typeface="PMingLiU" pitchFamily="18" charset="-120"/>
                <a:cs typeface="Arial" pitchFamily="34" charset="0"/>
              </a:rPr>
              <a:t> </a:t>
            </a:r>
            <a:r>
              <a:rPr lang="zh-CN" altLang="en-US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雄心和成就会孤立一个人</a:t>
            </a:r>
            <a:r>
              <a:rPr lang="en-US" altLang="zh-CN" sz="3600" b="1" dirty="0">
                <a:latin typeface="KaiTi" pitchFamily="49" charset="-122"/>
                <a:ea typeface="KaiTi" pitchFamily="49" charset="-122"/>
                <a:cs typeface="Arial" pitchFamily="34" charset="0"/>
              </a:rPr>
              <a:t> </a:t>
            </a:r>
            <a:endParaRPr lang="en-US" sz="3600" b="1" dirty="0">
              <a:latin typeface="KaiTi" pitchFamily="49" charset="-122"/>
              <a:ea typeface="KaiT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2789</TotalTime>
  <Words>721</Words>
  <Application>Microsoft Office PowerPoint</Application>
  <PresentationFormat>On-screen Show (4:3)</PresentationFormat>
  <Paragraphs>91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Georgia</vt:lpstr>
      <vt:lpstr>KaiTi</vt:lpstr>
      <vt:lpstr>Wingdings</vt:lpstr>
      <vt:lpstr>SimSun</vt:lpstr>
      <vt:lpstr>Wingdings 2</vt:lpstr>
      <vt:lpstr>PMingLiU</vt:lpstr>
      <vt:lpstr>Times New Roman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智者感情</dc:title>
  <dc:creator>Samuel Goh</dc:creator>
  <cp:lastModifiedBy>Samuel Goh</cp:lastModifiedBy>
  <cp:revision>94</cp:revision>
  <dcterms:created xsi:type="dcterms:W3CDTF">2015-10-02T11:48:24Z</dcterms:created>
  <dcterms:modified xsi:type="dcterms:W3CDTF">2023-05-29T00:29:55Z</dcterms:modified>
</cp:coreProperties>
</file>