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2" r:id="rId3"/>
  </p:sldMasterIdLst>
  <p:sldIdLst>
    <p:sldId id="283" r:id="rId4"/>
    <p:sldId id="412" r:id="rId5"/>
    <p:sldId id="438" r:id="rId6"/>
    <p:sldId id="417" r:id="rId7"/>
    <p:sldId id="440" r:id="rId8"/>
    <p:sldId id="441" r:id="rId9"/>
    <p:sldId id="445" r:id="rId10"/>
    <p:sldId id="418" r:id="rId11"/>
    <p:sldId id="446" r:id="rId12"/>
    <p:sldId id="447" r:id="rId13"/>
    <p:sldId id="355" r:id="rId14"/>
    <p:sldId id="448" r:id="rId15"/>
    <p:sldId id="450" r:id="rId16"/>
    <p:sldId id="449" r:id="rId17"/>
    <p:sldId id="457" r:id="rId18"/>
    <p:sldId id="451" r:id="rId19"/>
    <p:sldId id="456" r:id="rId20"/>
    <p:sldId id="452" r:id="rId21"/>
    <p:sldId id="454" r:id="rId22"/>
    <p:sldId id="455" r:id="rId23"/>
    <p:sldId id="427" r:id="rId24"/>
    <p:sldId id="465" r:id="rId25"/>
    <p:sldId id="459" r:id="rId26"/>
    <p:sldId id="404" r:id="rId27"/>
    <p:sldId id="466" r:id="rId28"/>
    <p:sldId id="469" r:id="rId29"/>
    <p:sldId id="461" r:id="rId30"/>
    <p:sldId id="470" r:id="rId31"/>
    <p:sldId id="463" r:id="rId32"/>
    <p:sldId id="431" r:id="rId33"/>
    <p:sldId id="460" r:id="rId34"/>
    <p:sldId id="482" r:id="rId35"/>
    <p:sldId id="473" r:id="rId36"/>
    <p:sldId id="432" r:id="rId37"/>
    <p:sldId id="433" r:id="rId38"/>
    <p:sldId id="483" r:id="rId39"/>
    <p:sldId id="471" r:id="rId40"/>
    <p:sldId id="480" r:id="rId41"/>
    <p:sldId id="481" r:id="rId42"/>
    <p:sldId id="474" r:id="rId43"/>
    <p:sldId id="475" r:id="rId44"/>
    <p:sldId id="477" r:id="rId45"/>
    <p:sldId id="478" r:id="rId46"/>
    <p:sldId id="484" r:id="rId47"/>
    <p:sldId id="464" r:id="rId48"/>
    <p:sldId id="485" r:id="rId49"/>
    <p:sldId id="487" r:id="rId50"/>
    <p:sldId id="436" r:id="rId51"/>
    <p:sldId id="486" r:id="rId52"/>
    <p:sldId id="489" r:id="rId53"/>
    <p:sldId id="48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800000"/>
    <a:srgbClr val="990033"/>
    <a:srgbClr val="474747"/>
    <a:srgbClr val="5F5F5F"/>
    <a:srgbClr val="660033"/>
    <a:srgbClr val="42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4660"/>
  </p:normalViewPr>
  <p:slideViewPr>
    <p:cSldViewPr>
      <p:cViewPr varScale="1">
        <p:scale>
          <a:sx n="60" d="100"/>
          <a:sy n="60" d="100"/>
        </p:scale>
        <p:origin x="94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6E742-D038-43FA-9DD3-F22A7D4EA7D2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4272C9-228C-45AA-A003-07F3A018E7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6E742-D038-43FA-9DD3-F22A7D4EA7D2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72C9-228C-45AA-A003-07F3A018E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D4272C9-228C-45AA-A003-07F3A018E7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6E742-D038-43FA-9DD3-F22A7D4EA7D2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3937635" y="1267730"/>
            <a:ext cx="126873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1827" y="2244830"/>
            <a:ext cx="6700347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510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1826" y="4682063"/>
            <a:ext cx="6702635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spc="6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485546"/>
          </a:xfrm>
        </p:spPr>
        <p:txBody>
          <a:bodyPr/>
          <a:lstStyle>
            <a:lvl1pPr algn="ctr">
              <a:defRPr sz="975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221826" y="5177408"/>
            <a:ext cx="4297721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177408"/>
            <a:ext cx="1466985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68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25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275166"/>
            <a:ext cx="6700266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510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3937635" y="1267730"/>
            <a:ext cx="126873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1867" y="4682062"/>
            <a:ext cx="670483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1975247" algn="l"/>
              </a:tabLst>
              <a:defRPr sz="135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89070" y="1344503"/>
            <a:ext cx="1165860" cy="498781"/>
          </a:xfrm>
        </p:spPr>
        <p:txBody>
          <a:bodyPr/>
          <a:lstStyle>
            <a:lvl1pPr algn="ctr">
              <a:defRPr lang="en-US" sz="975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1868" y="5177408"/>
            <a:ext cx="4245101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9" y="5177408"/>
            <a:ext cx="1468754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64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497580" cy="37490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320" y="2103120"/>
            <a:ext cx="3497580" cy="37490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11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49758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425" b="1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92473"/>
            <a:ext cx="3497580" cy="3163825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4034" y="2074334"/>
            <a:ext cx="349758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425" b="1">
                <a:solidFill>
                  <a:schemeClr val="tx1"/>
                </a:solidFill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4034" y="2792472"/>
            <a:ext cx="3497580" cy="3164509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633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54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80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6089903" y="237744"/>
            <a:ext cx="28699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6190995" y="374904"/>
            <a:ext cx="2667762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651" y="607392"/>
            <a:ext cx="2371472" cy="164592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143500" cy="5334000"/>
          </a:xfrm>
        </p:spPr>
        <p:txBody>
          <a:bodyPr/>
          <a:lstStyle>
            <a:lvl1pPr>
              <a:defRPr sz="1425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3651" y="2336800"/>
            <a:ext cx="2371472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191000" y="6035040"/>
            <a:ext cx="146685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4351" y="6035040"/>
            <a:ext cx="3438525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7547" y="6035040"/>
            <a:ext cx="917576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3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6E742-D038-43FA-9DD3-F22A7D4EA7D2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D4272C9-228C-45AA-A003-07F3A018E7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6089903" y="237744"/>
            <a:ext cx="28699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50" y="237744"/>
            <a:ext cx="577215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46753" y="6035040"/>
            <a:ext cx="1553972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9486" y="6035040"/>
            <a:ext cx="3441002" cy="365760"/>
          </a:xfrm>
        </p:spPr>
        <p:txBody>
          <a:bodyPr/>
          <a:lstStyle>
            <a:lvl1pPr marL="0" algn="r" defTabSz="685800" rtl="0" eaLnBrk="1" latinLnBrk="0" hangingPunct="1">
              <a:defRPr lang="en-US" sz="75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035040"/>
            <a:ext cx="918972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6190995" y="374904"/>
            <a:ext cx="2667762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937" y="603504"/>
            <a:ext cx="2358581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937" y="2386584"/>
            <a:ext cx="2358581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44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A0C0817-A112-4847-8014-A94B7D2A4EA3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001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892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562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996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393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256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651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294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6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6E742-D038-43FA-9DD3-F22A7D4EA7D2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4272C9-228C-45AA-A003-07F3A018E7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47287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88723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571663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63769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491297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652949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450440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12799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B76E742-D038-43FA-9DD3-F22A7D4EA7D2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72C9-228C-45AA-A003-07F3A018E7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6E742-D038-43FA-9DD3-F22A7D4EA7D2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D4272C9-228C-45AA-A003-07F3A018E7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6E742-D038-43FA-9DD3-F22A7D4EA7D2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D4272C9-228C-45AA-A003-07F3A018E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6E742-D038-43FA-9DD3-F22A7D4EA7D2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4272C9-228C-45AA-A003-07F3A018E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4272C9-228C-45AA-A003-07F3A018E7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6E742-D038-43FA-9DD3-F22A7D4EA7D2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D4272C9-228C-45AA-A003-07F3A018E7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B76E742-D038-43FA-9DD3-F22A7D4EA7D2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B76E742-D038-43FA-9DD3-F22A7D4EA7D2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4272C9-228C-45AA-A003-07F3A018E7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278892" y="374904"/>
            <a:ext cx="8586216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42596" y="6035040"/>
            <a:ext cx="2169784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0100" y="6035040"/>
            <a:ext cx="436245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5250" y="6035040"/>
            <a:ext cx="62865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2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1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76E742-D038-43FA-9DD3-F22A7D4EA7D2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4272C9-228C-45AA-A003-07F3A018E7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2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0.png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4.png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981200"/>
            <a:ext cx="65532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CN" altLang="en-US" sz="5400" b="1" dirty="0">
                <a:solidFill>
                  <a:srgbClr val="660033"/>
                </a:solidFill>
                <a:latin typeface="SimSun" pitchFamily="2" charset="-122"/>
                <a:ea typeface="SimSun" pitchFamily="2" charset="-122"/>
              </a:rPr>
              <a:t>追逐将来的保障</a:t>
            </a:r>
            <a:endParaRPr lang="en-US" altLang="zh-CN" sz="5400" b="1" dirty="0">
              <a:solidFill>
                <a:srgbClr val="660033"/>
              </a:solidFill>
              <a:latin typeface="SimSun" pitchFamily="2" charset="-122"/>
              <a:ea typeface="SimSun" pitchFamily="2" charset="-122"/>
            </a:endParaRPr>
          </a:p>
          <a:p>
            <a:pPr algn="ctr">
              <a:spcBef>
                <a:spcPts val="1200"/>
              </a:spcBef>
            </a:pP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</a:t>
            </a:r>
            <a:r>
              <a:rPr lang="zh-CN" altLang="en-US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传 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7:11-12)</a:t>
            </a:r>
          </a:p>
          <a:p>
            <a:pPr algn="ctr">
              <a:spcBef>
                <a:spcPts val="1200"/>
              </a:spcBef>
            </a:pPr>
            <a:endParaRPr lang="en-US" altLang="zh-CN" sz="1400" b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600" b="1" dirty="0">
                <a:solidFill>
                  <a:srgbClr val="5F5F5F"/>
                </a:solidFill>
                <a:latin typeface="KaiTi" pitchFamily="49" charset="-122"/>
                <a:ea typeface="KaiTi" pitchFamily="49" charset="-122"/>
                <a:cs typeface="Arial" pitchFamily="34" charset="0"/>
              </a:rPr>
              <a:t>吴仲诚博士</a:t>
            </a:r>
            <a:endParaRPr lang="en-US" sz="3200" b="1" dirty="0">
              <a:solidFill>
                <a:srgbClr val="5F5F5F"/>
              </a:solidFill>
              <a:latin typeface="KaiTi" pitchFamily="49" charset="-122"/>
              <a:ea typeface="KaiTi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420706"/>
            <a:ext cx="2853987" cy="4016587"/>
          </a:xfrm>
        </p:spPr>
        <p:txBody>
          <a:bodyPr>
            <a:normAutofit/>
          </a:bodyPr>
          <a:lstStyle/>
          <a:p>
            <a:r>
              <a:rPr lang="en-SG" sz="4000" b="1" dirty="0">
                <a:solidFill>
                  <a:srgbClr val="5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zh-CN" altLang="en-US" sz="4000" b="1" dirty="0">
                <a:solidFill>
                  <a:srgbClr val="5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知识前途无量</a:t>
            </a:r>
            <a:endParaRPr lang="en-SG" sz="4000" b="1" dirty="0">
              <a:solidFill>
                <a:srgbClr val="5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241FD-93D1-4DD1-9ED2-CA40868EA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546" y="1524000"/>
            <a:ext cx="4618665" cy="4016587"/>
          </a:xfrm>
        </p:spPr>
        <p:txBody>
          <a:bodyPr anchor="ctr">
            <a:normAutofit/>
          </a:bodyPr>
          <a:lstStyle/>
          <a:p>
            <a:r>
              <a:rPr lang="zh-CN" altLang="en-US" sz="3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带我们走出黑暗</a:t>
            </a:r>
            <a:endParaRPr lang="en-US" sz="39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我便看出智慧胜过愚昧，如同光明胜过黑暗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(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传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2:13)</a:t>
            </a:r>
          </a:p>
        </p:txBody>
      </p:sp>
    </p:spTree>
    <p:extLst>
      <p:ext uri="{BB962C8B-B14F-4D97-AF65-F5344CB8AC3E}">
        <p14:creationId xmlns:p14="http://schemas.microsoft.com/office/powerpoint/2010/main" val="428079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5625" t="50000" r="35000" b="22222"/>
          <a:stretch>
            <a:fillRect/>
          </a:stretch>
        </p:blipFill>
        <p:spPr bwMode="auto">
          <a:xfrm>
            <a:off x="1143000" y="1600200"/>
            <a:ext cx="7239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362200" y="762000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rPr>
              <a:t>知识与保险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420706"/>
            <a:ext cx="2853987" cy="4016587"/>
          </a:xfrm>
        </p:spPr>
        <p:txBody>
          <a:bodyPr>
            <a:normAutofit/>
          </a:bodyPr>
          <a:lstStyle/>
          <a:p>
            <a:r>
              <a:rPr lang="en-SG" sz="4000" b="1" dirty="0">
                <a:solidFill>
                  <a:srgbClr val="5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zh-CN" altLang="en-US" sz="4000" b="1" dirty="0">
                <a:solidFill>
                  <a:srgbClr val="5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知识前途无量</a:t>
            </a:r>
            <a:endParaRPr lang="en-SG" sz="4000" b="1" dirty="0">
              <a:solidFill>
                <a:srgbClr val="5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241FD-93D1-4DD1-9ED2-CA40868EA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546" y="1524001"/>
            <a:ext cx="4618665" cy="3962400"/>
          </a:xfrm>
        </p:spPr>
        <p:txBody>
          <a:bodyPr anchor="ctr">
            <a:normAutofit fontScale="25000" lnSpcReduction="20000"/>
          </a:bodyPr>
          <a:lstStyle/>
          <a:p>
            <a:r>
              <a:rPr lang="zh-CN" altLang="en-US" sz="6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1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带来安全感</a:t>
            </a:r>
            <a:endParaRPr lang="en-US" sz="14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sz="14400" b="1" dirty="0">
                <a:solidFill>
                  <a:prstClr val="black"/>
                </a:solidFill>
                <a:latin typeface="KaiTi" pitchFamily="49" charset="-122"/>
                <a:ea typeface="KaiTi" pitchFamily="49" charset="-122"/>
              </a:rPr>
              <a:t>智慧和产业并好．而且见天日的人、得智慧更为有益。因为智慧</a:t>
            </a:r>
            <a:r>
              <a:rPr lang="zh-CN" altLang="en-US" sz="14400" b="1" dirty="0">
                <a:solidFill>
                  <a:srgbClr val="0000CC"/>
                </a:solidFill>
                <a:latin typeface="KaiTi" pitchFamily="49" charset="-122"/>
                <a:ea typeface="KaiTi" pitchFamily="49" charset="-122"/>
              </a:rPr>
              <a:t>护庇人</a:t>
            </a:r>
            <a:r>
              <a:rPr lang="zh-CN" altLang="en-US" sz="14400" b="1" dirty="0">
                <a:solidFill>
                  <a:prstClr val="black"/>
                </a:solidFill>
                <a:latin typeface="KaiTi" pitchFamily="49" charset="-122"/>
                <a:ea typeface="KaiTi" pitchFamily="49" charset="-122"/>
              </a:rPr>
              <a:t>、好像银钱护庇人一样．惟独智慧能</a:t>
            </a:r>
            <a:r>
              <a:rPr lang="zh-CN" altLang="en-US" sz="14400" b="1" dirty="0">
                <a:solidFill>
                  <a:srgbClr val="0000CC"/>
                </a:solidFill>
                <a:latin typeface="KaiTi" pitchFamily="49" charset="-122"/>
                <a:ea typeface="KaiTi" pitchFamily="49" charset="-122"/>
              </a:rPr>
              <a:t>保全智慧人的生命</a:t>
            </a:r>
            <a:r>
              <a:rPr lang="zh-CN" altLang="en-US" sz="14400" b="1" dirty="0">
                <a:solidFill>
                  <a:prstClr val="black"/>
                </a:solidFill>
                <a:latin typeface="KaiTi" pitchFamily="49" charset="-122"/>
                <a:ea typeface="KaiTi" pitchFamily="49" charset="-122"/>
              </a:rPr>
              <a:t>、这就是知识的益处</a:t>
            </a:r>
            <a:r>
              <a:rPr lang="en-US" sz="1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en-US" sz="1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1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传</a:t>
            </a:r>
            <a:r>
              <a:rPr lang="en-US" sz="1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:1</a:t>
            </a:r>
            <a:r>
              <a:rPr lang="en-US" altLang="zh-CN" sz="1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1-12</a:t>
            </a:r>
            <a:r>
              <a:rPr lang="en-US" sz="1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712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420706"/>
            <a:ext cx="2853987" cy="4016587"/>
          </a:xfrm>
        </p:spPr>
        <p:txBody>
          <a:bodyPr>
            <a:normAutofit/>
          </a:bodyPr>
          <a:lstStyle/>
          <a:p>
            <a:r>
              <a:rPr lang="en-SG" sz="4000" b="1" dirty="0">
                <a:solidFill>
                  <a:srgbClr val="5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zh-CN" altLang="en-US" sz="4000" b="1" dirty="0">
                <a:solidFill>
                  <a:srgbClr val="5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知识前途无量</a:t>
            </a:r>
            <a:endParaRPr lang="en-SG" sz="4000" b="1" dirty="0">
              <a:solidFill>
                <a:srgbClr val="5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241FD-93D1-4DD1-9ED2-CA40868EA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546" y="1371600"/>
            <a:ext cx="4618665" cy="4016587"/>
          </a:xfrm>
        </p:spPr>
        <p:txBody>
          <a:bodyPr anchor="ctr">
            <a:norm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学位与工资</a:t>
            </a:r>
            <a:endParaRPr lang="en-SG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SG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技能与动荡商业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37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420706"/>
            <a:ext cx="2853987" cy="4016587"/>
          </a:xfrm>
        </p:spPr>
        <p:txBody>
          <a:bodyPr>
            <a:normAutofit/>
          </a:bodyPr>
          <a:lstStyle/>
          <a:p>
            <a:r>
              <a:rPr lang="en-SG" sz="4000" b="1" dirty="0">
                <a:solidFill>
                  <a:srgbClr val="5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zh-CN" altLang="en-US" sz="4000" b="1" dirty="0">
                <a:solidFill>
                  <a:srgbClr val="5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知识前途无量</a:t>
            </a:r>
            <a:endParaRPr lang="en-SG" sz="4000" b="1" dirty="0">
              <a:solidFill>
                <a:srgbClr val="5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241FD-93D1-4DD1-9ED2-CA40868EA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546" y="1524000"/>
            <a:ext cx="4618665" cy="4016587"/>
          </a:xfrm>
        </p:spPr>
        <p:txBody>
          <a:bodyPr anchor="ctr">
            <a:normAutofit fontScale="25000" lnSpcReduction="20000"/>
          </a:bodyPr>
          <a:lstStyle/>
          <a:p>
            <a:r>
              <a:rPr lang="zh-CN" altLang="en-US" sz="6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1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带来财富</a:t>
            </a:r>
            <a:endParaRPr lang="en-US" sz="14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sz="14400" b="1" dirty="0">
                <a:solidFill>
                  <a:prstClr val="black"/>
                </a:solidFill>
                <a:latin typeface="KaiTi" pitchFamily="49" charset="-122"/>
                <a:ea typeface="KaiTi" pitchFamily="49" charset="-122"/>
              </a:rPr>
              <a:t>我得了大智慧，胜过我以前在耶路撒冷的众人。而且我心中多经历智慧，和知识的事</a:t>
            </a:r>
            <a:r>
              <a:rPr lang="en-SG" altLang="zh-CN" sz="14400" b="1" dirty="0">
                <a:solidFill>
                  <a:prstClr val="black"/>
                </a:solidFill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14400" b="1" dirty="0">
                <a:solidFill>
                  <a:prstClr val="black"/>
                </a:solidFill>
                <a:latin typeface="KaiTi" pitchFamily="49" charset="-122"/>
                <a:ea typeface="KaiTi" pitchFamily="49" charset="-122"/>
              </a:rPr>
              <a:t> </a:t>
            </a:r>
            <a:r>
              <a:rPr lang="en-US" altLang="zh-CN" sz="14400" b="1" dirty="0">
                <a:solidFill>
                  <a:prstClr val="black"/>
                </a:solidFill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14400" b="1" dirty="0">
                <a:solidFill>
                  <a:prstClr val="black"/>
                </a:solidFill>
                <a:latin typeface="KaiTi" pitchFamily="49" charset="-122"/>
                <a:ea typeface="KaiTi" pitchFamily="49" charset="-122"/>
              </a:rPr>
              <a:t>传 </a:t>
            </a:r>
            <a:r>
              <a:rPr lang="en-US" altLang="zh-CN" sz="14400" b="1" dirty="0">
                <a:solidFill>
                  <a:prstClr val="black"/>
                </a:solidFill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1:16)</a:t>
            </a:r>
            <a:endParaRPr lang="en-US" sz="14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63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420706"/>
            <a:ext cx="2853987" cy="4016587"/>
          </a:xfrm>
        </p:spPr>
        <p:txBody>
          <a:bodyPr>
            <a:normAutofit/>
          </a:bodyPr>
          <a:lstStyle/>
          <a:p>
            <a:r>
              <a:rPr lang="en-SG" sz="4000" b="1" dirty="0">
                <a:solidFill>
                  <a:srgbClr val="5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zh-CN" altLang="en-US" sz="4000" b="1" dirty="0">
                <a:solidFill>
                  <a:srgbClr val="5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知识前途无量</a:t>
            </a:r>
            <a:endParaRPr lang="en-SG" sz="4000" b="1" dirty="0">
              <a:solidFill>
                <a:srgbClr val="5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241FD-93D1-4DD1-9ED2-CA40868EA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546" y="1524000"/>
            <a:ext cx="4618665" cy="4016587"/>
          </a:xfrm>
        </p:spPr>
        <p:txBody>
          <a:bodyPr anchor="ctr">
            <a:normAutofit fontScale="25000" lnSpcReduction="20000"/>
          </a:bodyPr>
          <a:lstStyle/>
          <a:p>
            <a:r>
              <a:rPr lang="zh-CN" altLang="en-US" sz="6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1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带来财富</a:t>
            </a:r>
            <a:endParaRPr lang="en-US" sz="14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sz="14400" b="1" dirty="0">
                <a:solidFill>
                  <a:prstClr val="black"/>
                </a:solidFill>
                <a:latin typeface="KaiTi" pitchFamily="49" charset="-122"/>
                <a:ea typeface="KaiTi" pitchFamily="49" charset="-122"/>
              </a:rPr>
              <a:t>我买了仆婢、也有生在家中的仆婢．又有许多牛群羊群、胜过以前在</a:t>
            </a:r>
            <a:r>
              <a:rPr lang="zh-CN" altLang="en-US" sz="14400" b="1" dirty="0">
                <a:solidFill>
                  <a:prstClr val="black"/>
                </a:solidFill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耶路撒冷众人所有的</a:t>
            </a:r>
            <a:r>
              <a:rPr lang="en-SG" altLang="zh-CN" sz="14400" b="1" dirty="0">
                <a:solidFill>
                  <a:prstClr val="black"/>
                </a:solidFill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14400" b="1" dirty="0">
                <a:solidFill>
                  <a:prstClr val="black"/>
                </a:solidFill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400" b="1" dirty="0">
                <a:solidFill>
                  <a:prstClr val="black"/>
                </a:solidFill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14400" b="1" dirty="0">
                <a:solidFill>
                  <a:prstClr val="black"/>
                </a:solidFill>
                <a:latin typeface="KaiTi" pitchFamily="49" charset="-122"/>
                <a:ea typeface="KaiTi" pitchFamily="49" charset="-122"/>
              </a:rPr>
              <a:t>传</a:t>
            </a:r>
            <a:r>
              <a:rPr lang="en-US" altLang="zh-CN" sz="14400" b="1" dirty="0">
                <a:solidFill>
                  <a:prstClr val="black"/>
                </a:solidFill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2:7)</a:t>
            </a:r>
            <a:r>
              <a:rPr lang="en-US" altLang="zh-CN" sz="14400" b="1" dirty="0">
                <a:solidFill>
                  <a:prstClr val="black"/>
                </a:solidFill>
                <a:latin typeface="KaiTi" pitchFamily="49" charset="-122"/>
                <a:ea typeface="KaiTi" pitchFamily="49" charset="-122"/>
              </a:rPr>
              <a:t> </a:t>
            </a:r>
          </a:p>
          <a:p>
            <a:endParaRPr lang="en-US" sz="14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71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420706"/>
            <a:ext cx="2853987" cy="4016587"/>
          </a:xfrm>
        </p:spPr>
        <p:txBody>
          <a:bodyPr>
            <a:normAutofit/>
          </a:bodyPr>
          <a:lstStyle/>
          <a:p>
            <a:r>
              <a:rPr lang="en-SG" sz="4000" b="1" dirty="0">
                <a:solidFill>
                  <a:srgbClr val="5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zh-CN" altLang="en-US" sz="4000" b="1" dirty="0">
                <a:solidFill>
                  <a:srgbClr val="5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知识前途无量</a:t>
            </a:r>
            <a:endParaRPr lang="en-SG" sz="4000" b="1" dirty="0">
              <a:solidFill>
                <a:srgbClr val="5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241FD-93D1-4DD1-9ED2-CA40868EA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546" y="1524000"/>
            <a:ext cx="4618665" cy="4016587"/>
          </a:xfrm>
        </p:spPr>
        <p:txBody>
          <a:bodyPr anchor="ctr">
            <a:normAutofit fontScale="25000" lnSpcReduction="20000"/>
          </a:bodyPr>
          <a:lstStyle/>
          <a:p>
            <a:r>
              <a:rPr lang="zh-CN" altLang="en-US" sz="1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改变命运</a:t>
            </a:r>
            <a:endParaRPr lang="en-US" sz="14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sz="14400" b="1" dirty="0">
                <a:solidFill>
                  <a:prstClr val="black"/>
                </a:solidFill>
                <a:latin typeface="KaiTi" pitchFamily="49" charset="-122"/>
                <a:ea typeface="KaiTi" pitchFamily="49" charset="-122"/>
              </a:rPr>
              <a:t>贫穷而有智慧的少年人胜过年老不肯纳谏的愚昧王。 这人是从监牢中出来作王，在他国中，生来原是贫穷的</a:t>
            </a:r>
            <a:r>
              <a:rPr lang="en-US" sz="1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 </a:t>
            </a:r>
            <a:r>
              <a:rPr lang="en-US" sz="1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1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传</a:t>
            </a:r>
            <a:r>
              <a:rPr lang="en-US" sz="1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:1</a:t>
            </a:r>
            <a:r>
              <a:rPr lang="en-US" altLang="zh-CN" sz="1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3-14</a:t>
            </a:r>
            <a:r>
              <a:rPr lang="en-US" sz="1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7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420706"/>
            <a:ext cx="2853987" cy="4016587"/>
          </a:xfrm>
        </p:spPr>
        <p:txBody>
          <a:bodyPr>
            <a:normAutofit/>
          </a:bodyPr>
          <a:lstStyle/>
          <a:p>
            <a:r>
              <a:rPr lang="en-SG" sz="4000" b="1" dirty="0">
                <a:solidFill>
                  <a:srgbClr val="5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zh-CN" altLang="en-US" sz="4000" b="1" dirty="0">
                <a:solidFill>
                  <a:srgbClr val="5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知识前途无量</a:t>
            </a:r>
            <a:endParaRPr lang="en-SG" sz="4000" b="1" dirty="0">
              <a:solidFill>
                <a:srgbClr val="5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241FD-93D1-4DD1-9ED2-CA40868EA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546" y="1524000"/>
            <a:ext cx="4618665" cy="4016587"/>
          </a:xfrm>
        </p:spPr>
        <p:txBody>
          <a:bodyPr anchor="ctr">
            <a:normAutofit/>
          </a:bodyPr>
          <a:lstStyle/>
          <a:p>
            <a:r>
              <a:rPr lang="zh-CN" altLang="en-US" sz="6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4400" b="1" dirty="0">
                <a:solidFill>
                  <a:prstClr val="black"/>
                </a:solidFill>
                <a:latin typeface="KaiTi" pitchFamily="49" charset="-122"/>
                <a:ea typeface="KaiTi" pitchFamily="49" charset="-122"/>
              </a:rPr>
              <a:t>约瑟的故事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       </a:t>
            </a:r>
            <a:endParaRPr lang="en-US" sz="5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0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434DCA8-BC57-40AE-94D7-754460957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1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93A23A1-FB7B-4C57-8240-0B6015C1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02" y="28937"/>
            <a:ext cx="9141618" cy="685621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43CA6E1-DE85-4998-B1CA-2B617EDF6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" y="671208"/>
            <a:ext cx="8203287" cy="5551283"/>
          </a:xfrm>
          <a:prstGeom prst="rect">
            <a:avLst/>
          </a:prstGeom>
          <a:noFill/>
          <a:ln w="22225" cap="flat">
            <a:solidFill>
              <a:srgbClr val="9A5443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D162A3C-D7A8-4B2A-94B1-73192CBC5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888" y="3174136"/>
            <a:ext cx="582930" cy="6064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6B9E73-5AF6-4C54-AD98-D211B7EC7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35" y="1711195"/>
            <a:ext cx="7429146" cy="34916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B8F1012-6DEE-4829-9F32-620A71109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578482" y="3174136"/>
            <a:ext cx="582930" cy="6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29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34DCA8-BC57-40AE-94D7-754460957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B7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3A23A1-FB7B-4C57-8240-0B6015C1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02" y="28937"/>
            <a:ext cx="9141618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3CA6E1-DE85-4998-B1CA-2B617EDF6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" y="671208"/>
            <a:ext cx="8203287" cy="5551283"/>
          </a:xfrm>
          <a:prstGeom prst="rect">
            <a:avLst/>
          </a:prstGeom>
          <a:noFill/>
          <a:ln w="22225" cap="flat">
            <a:solidFill>
              <a:srgbClr val="F5BA7E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162A3C-D7A8-4B2A-94B1-73192CBC5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888" y="3174136"/>
            <a:ext cx="582930" cy="6064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684064-1135-46B8-B4E5-3DC478F2D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35" y="1711195"/>
            <a:ext cx="7429146" cy="34916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8F1012-6DEE-4829-9F32-620A71109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578482" y="3174136"/>
            <a:ext cx="582930" cy="6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28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63714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itchFamily="34" charset="0"/>
                <a:ea typeface="SimSun" pitchFamily="2" charset="-122"/>
                <a:cs typeface="Arial" pitchFamily="34" charset="0"/>
              </a:rPr>
              <a:t>I. </a:t>
            </a:r>
            <a:r>
              <a:rPr lang="zh-CN" altLang="en-US" sz="4400" b="1" dirty="0">
                <a:latin typeface="Arial" pitchFamily="34" charset="0"/>
                <a:ea typeface="SimSun" pitchFamily="2" charset="-122"/>
                <a:cs typeface="Arial" pitchFamily="34" charset="0"/>
              </a:rPr>
              <a:t>引言</a:t>
            </a:r>
            <a:endParaRPr lang="en-US" sz="4400" b="1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zh-CN" altLang="en-US" sz="3600" b="1" dirty="0">
                <a:latin typeface="KaiTi" pitchFamily="49" charset="-122"/>
                <a:ea typeface="KaiTi" pitchFamily="49" charset="-122"/>
                <a:cs typeface="Arial" pitchFamily="34" charset="0"/>
              </a:rPr>
              <a:t>从一部电影说起</a:t>
            </a:r>
            <a:endParaRPr lang="en-US" altLang="zh-CN" sz="3600" b="1" dirty="0">
              <a:latin typeface="KaiTi" pitchFamily="49" charset="-122"/>
              <a:ea typeface="KaiTi" pitchFamily="49" charset="-122"/>
              <a:cs typeface="Arial" pitchFamily="34" charset="0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b="7128"/>
          <a:stretch>
            <a:fillRect/>
          </a:stretch>
        </p:blipFill>
        <p:spPr bwMode="auto">
          <a:xfrm>
            <a:off x="1295400" y="2286000"/>
            <a:ext cx="3322753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DAA552-D6B0-41AA-BB84-6D1CF81FC4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01" t="4853" r="-1"/>
          <a:stretch/>
        </p:blipFill>
        <p:spPr>
          <a:xfrm>
            <a:off x="3429000" y="762000"/>
            <a:ext cx="2286000" cy="40147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361E25-D573-423E-A5B6-A69019B1CB65}"/>
              </a:ext>
            </a:extLst>
          </p:cNvPr>
          <p:cNvSpPr/>
          <p:nvPr/>
        </p:nvSpPr>
        <p:spPr>
          <a:xfrm>
            <a:off x="3924300" y="48768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KaiTi" pitchFamily="49" charset="-122"/>
                <a:cs typeface="Arial" pitchFamily="34" charset="0"/>
              </a:rPr>
              <a:t>1977</a:t>
            </a:r>
          </a:p>
        </p:txBody>
      </p:sp>
    </p:spTree>
    <p:extLst>
      <p:ext uri="{BB962C8B-B14F-4D97-AF65-F5344CB8AC3E}">
        <p14:creationId xmlns:p14="http://schemas.microsoft.com/office/powerpoint/2010/main" val="3967797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1.squarespace.com/static/53492875e4b0cbe1acc0de12/5349f692e4b0dd40982ec762/5349f70ce4b04a5110f53e7b/1414935069155/muhammad_fadli_jokowi_ps_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5" t="5909" r="33277" b="18858"/>
          <a:stretch/>
        </p:blipFill>
        <p:spPr bwMode="auto">
          <a:xfrm>
            <a:off x="4876800" y="3505200"/>
            <a:ext cx="2057400" cy="322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2" name="Picture 4" descr="A police mugshot of Bill Gates after his arrest for driving without a licence in 19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599" y="228600"/>
            <a:ext cx="2315183" cy="3200400"/>
          </a:xfrm>
          <a:prstGeom prst="rect">
            <a:avLst/>
          </a:prstGeom>
          <a:noFill/>
        </p:spPr>
      </p:pic>
      <p:pic>
        <p:nvPicPr>
          <p:cNvPr id="135174" name="Picture 6" descr="http://blogs-images.forbes.com/matthewherper/files/2011/11/1031_forbes-cover-112111_400x5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52400"/>
            <a:ext cx="2592816" cy="34290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 l="10667" r="46666"/>
          <a:stretch>
            <a:fillRect/>
          </a:stretch>
        </p:blipFill>
        <p:spPr bwMode="auto">
          <a:xfrm>
            <a:off x="1752600" y="3657599"/>
            <a:ext cx="2209800" cy="298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894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420706"/>
            <a:ext cx="2853987" cy="4016587"/>
          </a:xfrm>
        </p:spPr>
        <p:txBody>
          <a:bodyPr>
            <a:normAutofit/>
          </a:bodyPr>
          <a:lstStyle/>
          <a:p>
            <a:r>
              <a:rPr lang="en-SG" sz="4000" b="1" dirty="0">
                <a:solidFill>
                  <a:srgbClr val="5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zh-CN" altLang="en-US" sz="4000" b="1" dirty="0">
                <a:solidFill>
                  <a:srgbClr val="5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知识前途无量</a:t>
            </a:r>
            <a:endParaRPr lang="en-SG" sz="4000" b="1" dirty="0">
              <a:solidFill>
                <a:srgbClr val="5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D5250A6-5D78-27EA-7DDF-54FC50D7C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286000"/>
            <a:ext cx="3895682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1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876" y="1219200"/>
            <a:ext cx="2599905" cy="4016587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可是</a:t>
            </a:r>
            <a:r>
              <a:rPr lang="en-SG" sz="4000" b="1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241FD-93D1-4DD1-9ED2-CA40868EA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541" y="1420706"/>
            <a:ext cx="4618665" cy="4016587"/>
          </a:xfrm>
        </p:spPr>
        <p:txBody>
          <a:bodyPr anchor="ctr">
            <a:normAutofit/>
          </a:bodyPr>
          <a:lstStyle/>
          <a:p>
            <a:r>
              <a:rPr lang="en-SG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虚空的虚空</a:t>
            </a:r>
            <a:r>
              <a:rPr lang="en-SG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zh-CN" alt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一切</a:t>
            </a:r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都虚空</a:t>
            </a:r>
            <a:r>
              <a:rPr lang="en-SG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(1:1)</a:t>
            </a:r>
          </a:p>
          <a:p>
            <a:r>
              <a:rPr lang="en-SG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蒸气的蒸气</a:t>
            </a:r>
            <a:r>
              <a:rPr lang="en-SG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zh-CN" alt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一切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都是蒸气</a:t>
            </a:r>
            <a:r>
              <a:rPr lang="en-SG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(1:1 </a:t>
            </a:r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原文</a:t>
            </a:r>
            <a:r>
              <a:rPr lang="en-SG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9122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468" y="1420706"/>
            <a:ext cx="2599905" cy="4016587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蒸气特征</a:t>
            </a:r>
            <a:endParaRPr lang="en-SG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0EEC459-FB1F-4629-B420-FD43A1320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313946"/>
            <a:ext cx="2944623" cy="2566638"/>
          </a:xfrm>
          <a:prstGeom prst="rect">
            <a:avLst/>
          </a:prstGeom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E3750757-7D46-4882-B348-5385166FF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705" y="2057401"/>
            <a:ext cx="28382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多变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53794369-5366-4E48-B638-3565BDC71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147" y="2870017"/>
            <a:ext cx="16200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模糊</a:t>
            </a:r>
          </a:p>
        </p:txBody>
      </p:sp>
    </p:spTree>
    <p:extLst>
      <p:ext uri="{BB962C8B-B14F-4D97-AF65-F5344CB8AC3E}">
        <p14:creationId xmlns:p14="http://schemas.microsoft.com/office/powerpoint/2010/main" val="139729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420706"/>
            <a:ext cx="2853987" cy="4016587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rgbClr val="5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SG" sz="4000" b="1" dirty="0">
                <a:solidFill>
                  <a:srgbClr val="5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 sz="4000" b="1" dirty="0">
                <a:solidFill>
                  <a:srgbClr val="5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知识前途有限</a:t>
            </a:r>
            <a:endParaRPr lang="en-SG" sz="4000" b="1" dirty="0">
              <a:solidFill>
                <a:srgbClr val="5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B0582-1113-D65C-A455-F9FD87583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546" y="1524000"/>
            <a:ext cx="4618665" cy="4016587"/>
          </a:xfrm>
        </p:spPr>
        <p:txBody>
          <a:bodyPr anchor="ctr">
            <a:normAutofit fontScale="25000" lnSpcReduction="20000"/>
          </a:bodyPr>
          <a:lstStyle/>
          <a:p>
            <a:r>
              <a:rPr lang="zh-CN" altLang="en-US" sz="1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知识未必致富</a:t>
            </a:r>
            <a:endParaRPr lang="en-US" sz="14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sz="14400" b="1" dirty="0">
                <a:solidFill>
                  <a:prstClr val="black"/>
                </a:solidFill>
                <a:latin typeface="KaiTi" pitchFamily="49" charset="-122"/>
                <a:ea typeface="KaiTi" pitchFamily="49" charset="-122"/>
              </a:rPr>
              <a:t>我又转念、见日光之下、快跑的未必能赢、力战的未必得胜、智慧的未必得粮食、明哲的未必得资财、灵巧的未必得喜悦．所临到众人的、是在乎当时的机会</a:t>
            </a:r>
            <a:r>
              <a:rPr lang="en-US" sz="1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 </a:t>
            </a:r>
            <a:r>
              <a:rPr lang="en-US" sz="1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1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传</a:t>
            </a:r>
            <a:r>
              <a:rPr lang="en-US" sz="1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:1</a:t>
            </a:r>
            <a:r>
              <a:rPr lang="en-US" altLang="zh-CN" sz="1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254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420706"/>
            <a:ext cx="2853987" cy="4016587"/>
          </a:xfrm>
        </p:spPr>
        <p:txBody>
          <a:bodyPr>
            <a:normAutofit/>
          </a:bodyPr>
          <a:lstStyle/>
          <a:p>
            <a:r>
              <a:rPr lang="en-SG" sz="4000" b="1" dirty="0">
                <a:solidFill>
                  <a:srgbClr val="5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zh-CN" altLang="en-US" sz="4000" b="1" dirty="0">
                <a:solidFill>
                  <a:srgbClr val="5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知识前途有限</a:t>
            </a:r>
            <a:endParaRPr lang="en-SG" sz="4000" b="1" dirty="0">
              <a:solidFill>
                <a:srgbClr val="5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241FD-93D1-4DD1-9ED2-CA40868EA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547" y="1524000"/>
            <a:ext cx="4782876" cy="40165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07CB6A-3321-4088-B15C-2EBAB08631A6}"/>
              </a:ext>
            </a:extLst>
          </p:cNvPr>
          <p:cNvSpPr txBox="1"/>
          <p:nvPr/>
        </p:nvSpPr>
        <p:spPr>
          <a:xfrm>
            <a:off x="3863410" y="2080500"/>
            <a:ext cx="4572000" cy="2567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" marR="0" lvl="0" indent="-137160" algn="l" defTabSz="685800" rtl="0" eaLnBrk="1" fontAlgn="auto" latinLnBrk="0" hangingPunct="1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知识未必能改运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 defTabSz="685800">
              <a:lnSpc>
                <a:spcPct val="110000"/>
              </a:lnSpc>
              <a:spcBef>
                <a:spcPts val="675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zh-CN" altLang="en-US" sz="3600" b="1" dirty="0">
                <a:solidFill>
                  <a:prstClr val="black"/>
                </a:solidFill>
                <a:latin typeface="KaiTi" pitchFamily="49" charset="-122"/>
                <a:ea typeface="KaiTi" pitchFamily="49" charset="-122"/>
              </a:rPr>
              <a:t>就是有一小城</a:t>
            </a:r>
            <a:r>
              <a:rPr lang="en-US" altLang="zh-CN" sz="3600" b="1" dirty="0">
                <a:solidFill>
                  <a:prstClr val="black"/>
                </a:solidFill>
                <a:latin typeface="KaiTi" pitchFamily="49" charset="-122"/>
                <a:ea typeface="KaiTi" pitchFamily="49" charset="-122"/>
              </a:rPr>
              <a:t>...  </a:t>
            </a:r>
            <a:r>
              <a:rPr lang="zh-CN" alt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城中有一个</a:t>
            </a:r>
            <a:r>
              <a:rPr lang="zh-CN" altLang="en-US" sz="3600" b="1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贫穷</a:t>
            </a:r>
            <a:r>
              <a:rPr lang="zh-CN" alt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的      智慧人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”(9:15a)</a:t>
            </a:r>
          </a:p>
        </p:txBody>
      </p:sp>
    </p:spTree>
    <p:extLst>
      <p:ext uri="{BB962C8B-B14F-4D97-AF65-F5344CB8AC3E}">
        <p14:creationId xmlns:p14="http://schemas.microsoft.com/office/powerpoint/2010/main" val="102378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516CD2-675C-47E0-8AC8-DCE792CAB869}"/>
              </a:ext>
            </a:extLst>
          </p:cNvPr>
          <p:cNvSpPr txBox="1"/>
          <p:nvPr/>
        </p:nvSpPr>
        <p:spPr>
          <a:xfrm>
            <a:off x="1219200" y="1143000"/>
            <a:ext cx="5788660" cy="648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" marR="0" lvl="0" indent="-137160" algn="l" defTabSz="685800" rtl="0" eaLnBrk="1" fontAlgn="auto" latinLnBrk="0" hangingPunct="1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千载难逢的机会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B1620-E53A-4B07-8202-2D381CCA5B4B}"/>
              </a:ext>
            </a:extLst>
          </p:cNvPr>
          <p:cNvSpPr txBox="1"/>
          <p:nvPr/>
        </p:nvSpPr>
        <p:spPr>
          <a:xfrm>
            <a:off x="1447800" y="1981200"/>
            <a:ext cx="7162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zh-CN" altLang="en-US" sz="3600" b="1" dirty="0">
                <a:solidFill>
                  <a:prstClr val="black"/>
                </a:solidFill>
                <a:latin typeface="KaiTi" pitchFamily="49" charset="-122"/>
                <a:ea typeface="KaiTi" pitchFamily="49" charset="-122"/>
              </a:rPr>
              <a:t>就是有一小城、其中的人数稀少、有大君王来攻击、修筑营垒、将城围困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(9:14) </a:t>
            </a:r>
            <a:endParaRPr kumimoji="0" lang="en-SG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02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516CD2-675C-47E0-8AC8-DCE792CAB869}"/>
              </a:ext>
            </a:extLst>
          </p:cNvPr>
          <p:cNvSpPr txBox="1"/>
          <p:nvPr/>
        </p:nvSpPr>
        <p:spPr>
          <a:xfrm>
            <a:off x="1219200" y="1143000"/>
            <a:ext cx="5788660" cy="648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" marR="0" lvl="0" indent="-137160" algn="l" defTabSz="685800" rtl="0" eaLnBrk="1" fontAlgn="auto" latinLnBrk="0" hangingPunct="1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千载难逢的机会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B1620-E53A-4B07-8202-2D381CCA5B4B}"/>
              </a:ext>
            </a:extLst>
          </p:cNvPr>
          <p:cNvSpPr txBox="1"/>
          <p:nvPr/>
        </p:nvSpPr>
        <p:spPr>
          <a:xfrm>
            <a:off x="1600200" y="1981200"/>
            <a:ext cx="716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zh-CN" altLang="en-US" sz="3600" b="1" dirty="0">
                <a:solidFill>
                  <a:prstClr val="black"/>
                </a:solidFill>
                <a:latin typeface="KaiTi" pitchFamily="49" charset="-122"/>
                <a:ea typeface="KaiTi" pitchFamily="49" charset="-122"/>
              </a:rPr>
              <a:t>他用智慧救了那城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(9:14) </a:t>
            </a:r>
            <a:endParaRPr kumimoji="0" lang="en-SG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4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516CD2-675C-47E0-8AC8-DCE792CAB869}"/>
              </a:ext>
            </a:extLst>
          </p:cNvPr>
          <p:cNvSpPr txBox="1"/>
          <p:nvPr/>
        </p:nvSpPr>
        <p:spPr>
          <a:xfrm>
            <a:off x="1371600" y="1828800"/>
            <a:ext cx="5788660" cy="654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" marR="0" lvl="0" indent="-137160" algn="l" defTabSz="685800" rtl="0" eaLnBrk="1" fontAlgn="auto" latinLnBrk="0" hangingPunct="1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lang="en-US" sz="3600" b="1" noProof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3600" b="1" noProof="0" dirty="0">
                <a:solidFill>
                  <a:prstClr val="black">
                    <a:lumMod val="75000"/>
                    <a:lumOff val="25000"/>
                  </a:prstClr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可是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B1620-E53A-4B07-8202-2D381CCA5B4B}"/>
              </a:ext>
            </a:extLst>
          </p:cNvPr>
          <p:cNvSpPr txBox="1"/>
          <p:nvPr/>
        </p:nvSpPr>
        <p:spPr>
          <a:xfrm>
            <a:off x="1447800" y="2590800"/>
            <a:ext cx="7162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zh-CN" altLang="en-US" sz="3600" b="1" dirty="0">
                <a:solidFill>
                  <a:prstClr val="black"/>
                </a:solidFill>
                <a:latin typeface="KaiTi" pitchFamily="49" charset="-122"/>
                <a:ea typeface="KaiTi" pitchFamily="49" charset="-122"/>
              </a:rPr>
              <a:t>他用智慧救了那城、却没有人记念那穷人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(9:15bc)</a:t>
            </a:r>
            <a:endParaRPr kumimoji="0" lang="en-SG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21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892" y="457200"/>
            <a:ext cx="8461207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53" y="621793"/>
            <a:ext cx="8215884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8473" y="446824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24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9292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24198" y="1092118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D047C64-8141-40AC-BDA2-9F03487F26A1}"/>
              </a:ext>
            </a:extLst>
          </p:cNvPr>
          <p:cNvSpPr txBox="1"/>
          <p:nvPr/>
        </p:nvSpPr>
        <p:spPr>
          <a:xfrm>
            <a:off x="980901" y="1387467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</a:rPr>
              <a:t>赚钱企业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KaiTi" pitchFamily="49" charset="-122"/>
                <a:cs typeface="Arial" pitchFamily="34" charset="0"/>
              </a:rPr>
              <a:t>: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KaiTi" pitchFamily="49" charset="-122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163201-353C-44D1-B781-02D294E19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01" y="2331759"/>
            <a:ext cx="6718374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3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barefootinthekitchen.wordpress.com/files/2008/03/20061214chestnuts.jpg"/>
          <p:cNvPicPr>
            <a:picLocks noChangeAspect="1" noChangeArrowheads="1"/>
          </p:cNvPicPr>
          <p:nvPr/>
        </p:nvPicPr>
        <p:blipFill>
          <a:blip r:embed="rId2" cstate="print"/>
          <a:srcRect t="8457"/>
          <a:stretch>
            <a:fillRect/>
          </a:stretch>
        </p:blipFill>
        <p:spPr bwMode="auto">
          <a:xfrm>
            <a:off x="5181600" y="1889514"/>
            <a:ext cx="3733800" cy="323347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76400" y="685800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3600" b="1" dirty="0">
                <a:solidFill>
                  <a:prstClr val="black"/>
                </a:solidFill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2000 </a:t>
            </a:r>
            <a:r>
              <a:rPr lang="zh-CN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的栗子故事</a:t>
            </a:r>
            <a:endParaRPr lang="en-US" altLang="zh-CN" sz="3600" b="1" dirty="0">
              <a:solidFill>
                <a:prstClr val="black"/>
              </a:solidFill>
              <a:latin typeface="Times New Roman" panose="02020603050405020304" pitchFamily="18" charset="0"/>
              <a:ea typeface="KaiTi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 l="11250" t="12222" r="38125" b="13333"/>
          <a:stretch>
            <a:fillRect/>
          </a:stretch>
        </p:blipFill>
        <p:spPr bwMode="auto">
          <a:xfrm>
            <a:off x="1348154" y="1752600"/>
            <a:ext cx="405338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447800" y="3352800"/>
            <a:ext cx="28194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6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420706"/>
            <a:ext cx="2853987" cy="4016587"/>
          </a:xfrm>
        </p:spPr>
        <p:txBody>
          <a:bodyPr>
            <a:normAutofit/>
          </a:bodyPr>
          <a:lstStyle/>
          <a:p>
            <a:r>
              <a:rPr lang="en-SG" sz="4000" b="1" dirty="0">
                <a:solidFill>
                  <a:srgbClr val="5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zh-CN" altLang="en-US" sz="4000" b="1" dirty="0">
                <a:solidFill>
                  <a:srgbClr val="5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知识前途有限</a:t>
            </a:r>
            <a:endParaRPr lang="en-SG" sz="4000" b="1" dirty="0">
              <a:solidFill>
                <a:srgbClr val="5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241FD-93D1-4DD1-9ED2-CA40868EA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547" y="1524000"/>
            <a:ext cx="4782876" cy="40165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007BB-5FAD-73BC-F72D-DA2C38159B5A}"/>
              </a:ext>
            </a:extLst>
          </p:cNvPr>
          <p:cNvSpPr txBox="1"/>
          <p:nvPr/>
        </p:nvSpPr>
        <p:spPr>
          <a:xfrm>
            <a:off x="3863410" y="2286000"/>
            <a:ext cx="4572000" cy="1873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“It’s not what you know, but who knows you that matters”</a:t>
            </a:r>
          </a:p>
        </p:txBody>
      </p:sp>
    </p:spTree>
    <p:extLst>
      <p:ext uri="{BB962C8B-B14F-4D97-AF65-F5344CB8AC3E}">
        <p14:creationId xmlns:p14="http://schemas.microsoft.com/office/powerpoint/2010/main" val="53798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6515AE-5AF4-4983-B0EA-565605252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D08426-4C16-43E8-A3D0-BC1D884A29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7" r="9313" b="1"/>
          <a:stretch/>
        </p:blipFill>
        <p:spPr>
          <a:xfrm>
            <a:off x="364603" y="488137"/>
            <a:ext cx="8420582" cy="58832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1C100AB-F99A-49AA-846B-38F018DDD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82296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3424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6515AE-5AF4-4983-B0EA-565605252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62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24CA02-A137-40A7-BFB6-EC574905EB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92" r="-2" b="18503"/>
          <a:stretch/>
        </p:blipFill>
        <p:spPr>
          <a:xfrm>
            <a:off x="364603" y="488137"/>
            <a:ext cx="8420582" cy="58832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1C100AB-F99A-49AA-846B-38F018DDD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82296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032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2.bp.blogspot.com/-3AstK9d1nCY/T8eAYRLwI2I/AAAAAAAAAOE/BJvqqchbPYg/s1600/sevenfortu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09600"/>
            <a:ext cx="8655578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067705"/>
      </p:ext>
    </p:extLst>
  </p:cSld>
  <p:clrMapOvr>
    <a:masterClrMapping/>
  </p:clrMapOvr>
  <p:transition spd="slow"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ncrypted-tbn2.gstatic.com/images?q=tbn:ANd9GcRrj-oXs-jaMKxvgjWW2G7nRKdt_lh1VUTnYGNOS1atEA70x6h7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18185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 rot="8202983">
            <a:off x="7362755" y="1147752"/>
            <a:ext cx="6096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28674" name="Picture 2" descr="Image result for jackie chan"/>
          <p:cNvPicPr>
            <a:picLocks noChangeAspect="1" noChangeArrowheads="1"/>
          </p:cNvPicPr>
          <p:nvPr/>
        </p:nvPicPr>
        <p:blipFill>
          <a:blip r:embed="rId3" cstate="print"/>
          <a:srcRect b="15942"/>
          <a:stretch>
            <a:fillRect/>
          </a:stretch>
        </p:blipFill>
        <p:spPr bwMode="auto">
          <a:xfrm>
            <a:off x="6858000" y="3124200"/>
            <a:ext cx="1752600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002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434DCA8-BC57-40AE-94D7-754460957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86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93A23A1-FB7B-4C57-8240-0B6015C1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02" y="28937"/>
            <a:ext cx="9141618" cy="685621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43CA6E1-DE85-4998-B1CA-2B617EDF6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" y="671208"/>
            <a:ext cx="8203287" cy="5551283"/>
          </a:xfrm>
          <a:prstGeom prst="rect">
            <a:avLst/>
          </a:prstGeom>
          <a:noFill/>
          <a:ln w="22225" cap="flat">
            <a:solidFill>
              <a:srgbClr val="1CD6FA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D162A3C-D7A8-4B2A-94B1-73192CBC5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888" y="3174136"/>
            <a:ext cx="582930" cy="6064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B8F1012-6DEE-4829-9F32-620A71109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578482" y="3174136"/>
            <a:ext cx="582930" cy="606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681BAA-E9CA-4DE4-85BD-260174917F1F}"/>
              </a:ext>
            </a:extLst>
          </p:cNvPr>
          <p:cNvSpPr txBox="1"/>
          <p:nvPr/>
        </p:nvSpPr>
        <p:spPr>
          <a:xfrm>
            <a:off x="1775129" y="1219450"/>
            <a:ext cx="693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F. Bacon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Knowledge = POWER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C4DD04-B24B-79C6-3BC8-A84F159E4994}"/>
              </a:ext>
            </a:extLst>
          </p:cNvPr>
          <p:cNvSpPr txBox="1"/>
          <p:nvPr/>
        </p:nvSpPr>
        <p:spPr>
          <a:xfrm>
            <a:off x="1752600" y="2942272"/>
            <a:ext cx="693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传道者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Knowledge = VAPOUR</a:t>
            </a:r>
          </a:p>
        </p:txBody>
      </p:sp>
    </p:spTree>
    <p:extLst>
      <p:ext uri="{BB962C8B-B14F-4D97-AF65-F5344CB8AC3E}">
        <p14:creationId xmlns:p14="http://schemas.microsoft.com/office/powerpoint/2010/main" val="6500969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420706"/>
            <a:ext cx="2853987" cy="4016587"/>
          </a:xfrm>
        </p:spPr>
        <p:txBody>
          <a:bodyPr>
            <a:normAutofit/>
          </a:bodyPr>
          <a:lstStyle/>
          <a:p>
            <a:r>
              <a:rPr lang="en-SG" sz="4000" b="1" dirty="0">
                <a:solidFill>
                  <a:srgbClr val="5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zh-CN" altLang="en-US" sz="4000" b="1" dirty="0">
                <a:solidFill>
                  <a:srgbClr val="5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知识前途有限</a:t>
            </a:r>
            <a:endParaRPr lang="en-SG" sz="4000" b="1" dirty="0">
              <a:solidFill>
                <a:srgbClr val="5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241FD-93D1-4DD1-9ED2-CA40868EA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546" y="1524000"/>
            <a:ext cx="4618665" cy="40165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07CB6A-3321-4088-B15C-2EBAB08631A6}"/>
              </a:ext>
            </a:extLst>
          </p:cNvPr>
          <p:cNvSpPr txBox="1"/>
          <p:nvPr/>
        </p:nvSpPr>
        <p:spPr>
          <a:xfrm>
            <a:off x="3863410" y="1841379"/>
            <a:ext cx="4572000" cy="3111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" marR="0" lvl="0" indent="-137160" algn="l" defTabSz="685800" rtl="0" eaLnBrk="1" fontAlgn="auto" latinLnBrk="0" hangingPunct="1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知识未必是保障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我就说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‘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智慧胜过勇力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.’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然而那贫穷人的智慧被人藐视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,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他的话也无人听从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(9:16)</a:t>
            </a:r>
          </a:p>
        </p:txBody>
      </p:sp>
    </p:spTree>
    <p:extLst>
      <p:ext uri="{BB962C8B-B14F-4D97-AF65-F5344CB8AC3E}">
        <p14:creationId xmlns:p14="http://schemas.microsoft.com/office/powerpoint/2010/main" val="41585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420706"/>
            <a:ext cx="2853987" cy="4016587"/>
          </a:xfrm>
        </p:spPr>
        <p:txBody>
          <a:bodyPr>
            <a:normAutofit/>
          </a:bodyPr>
          <a:lstStyle/>
          <a:p>
            <a:r>
              <a:rPr lang="en-SG" sz="4000" b="1" dirty="0">
                <a:solidFill>
                  <a:srgbClr val="5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zh-CN" altLang="en-US" sz="4000" b="1" dirty="0">
                <a:solidFill>
                  <a:srgbClr val="5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知识前途有限</a:t>
            </a:r>
            <a:endParaRPr lang="en-SG" sz="4000" b="1" dirty="0">
              <a:solidFill>
                <a:srgbClr val="5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241FD-93D1-4DD1-9ED2-CA40868EA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546" y="1524000"/>
            <a:ext cx="4618665" cy="40165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07CB6A-3321-4088-B15C-2EBAB08631A6}"/>
              </a:ext>
            </a:extLst>
          </p:cNvPr>
          <p:cNvSpPr txBox="1"/>
          <p:nvPr/>
        </p:nvSpPr>
        <p:spPr>
          <a:xfrm>
            <a:off x="3863410" y="2233092"/>
            <a:ext cx="4572000" cy="1957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" marR="0" lvl="0" indent="-137160" algn="l" defTabSz="685800" rtl="0" eaLnBrk="1" fontAlgn="auto" latinLnBrk="0" hangingPunct="1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找不到市场的知识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137160" marR="0" lvl="0" indent="-137160" algn="l" defTabSz="685800" rtl="0" eaLnBrk="1" fontAlgn="auto" latinLnBrk="0" hangingPunct="1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zh-CN" alt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疫情中的航空业者</a:t>
            </a:r>
            <a:endParaRPr lang="en-SG" altLang="zh-CN" sz="3600" b="1" dirty="0">
              <a:solidFill>
                <a:prstClr val="black">
                  <a:lumMod val="75000"/>
                  <a:lumOff val="25000"/>
                </a:prstClr>
              </a:solidFill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marL="137160" marR="0" lvl="0" indent="-137160" algn="l" defTabSz="685800" rtl="0" eaLnBrk="1" fontAlgn="auto" latinLnBrk="0" hangingPunct="1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lang="en-SG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疫情中的旅游业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64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420706"/>
            <a:ext cx="2853987" cy="4016587"/>
          </a:xfrm>
        </p:spPr>
        <p:txBody>
          <a:bodyPr>
            <a:normAutofit/>
          </a:bodyPr>
          <a:lstStyle/>
          <a:p>
            <a:r>
              <a:rPr lang="en-SG" sz="4000" b="1" dirty="0">
                <a:solidFill>
                  <a:srgbClr val="5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zh-CN" altLang="en-US" sz="4000" b="1" dirty="0">
                <a:solidFill>
                  <a:srgbClr val="5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知识前途有限</a:t>
            </a:r>
            <a:endParaRPr lang="en-SG" sz="4000" b="1" dirty="0">
              <a:solidFill>
                <a:srgbClr val="5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241FD-93D1-4DD1-9ED2-CA40868EA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546" y="1524000"/>
            <a:ext cx="4618665" cy="40165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07CB6A-3321-4088-B15C-2EBAB08631A6}"/>
              </a:ext>
            </a:extLst>
          </p:cNvPr>
          <p:cNvSpPr txBox="1"/>
          <p:nvPr/>
        </p:nvSpPr>
        <p:spPr>
          <a:xfrm>
            <a:off x="3863410" y="2690705"/>
            <a:ext cx="4572000" cy="1271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" marR="0" lvl="0" indent="-137160" algn="l" defTabSz="685800" rtl="0" eaLnBrk="1" fontAlgn="auto" latinLnBrk="0" hangingPunct="1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像蒸气的知识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137160" marR="0" lvl="0" indent="-137160" algn="l" defTabSz="685800" rtl="0" eaLnBrk="1" fontAlgn="auto" latinLnBrk="0" hangingPunct="1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世纪的</a:t>
            </a:r>
            <a:r>
              <a:rPr lang="zh-CN" alt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科技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1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762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>
              <a:buFont typeface="Arial" pitchFamily="34" charset="0"/>
              <a:buChar char="•"/>
            </a:pPr>
            <a:r>
              <a:rPr lang="zh-CN" altLang="en-US" sz="3600" b="1" dirty="0">
                <a:latin typeface="KaiTi" pitchFamily="49" charset="-122"/>
                <a:ea typeface="KaiTi" pitchFamily="49" charset="-122"/>
                <a:cs typeface="Times New Roman" pitchFamily="18" charset="0"/>
              </a:rPr>
              <a:t>父母的期望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AutoShape 4" descr="data:image/jpeg;base64,/9j/4AAQSkZJRgABAQAAAQABAAD/2wCEAAkGBxMSEhIUERIUFBQXFxoVGBUXGBgZGBYXGBwYGhUZGhsYHSgiGBwlHR0XJDEjJiktMDAuFyAzODMsNygtLisBCgoKDg0OGxAQGzUkICY3NDQsMDUsLDcwLC84LywsLCw0LCwsLCwsLCwsLCwsNCwsLCwsLywsLCwsLCwsLCwsLP/AABEIAQsAvQMBIgACEQEDEQH/xAAcAAEAAQUBAQAAAAAAAAAAAAAABgIDBAUHCAH/xABHEAACAQMCAwQGBwUFBQkAAAABAgMABBESIQUxQQYTUWEHIjJxgZEUI0JSYnKiM4KSobEVU3PC0UNjk7LBFhckJTREVMPh/8QAGgEBAAMBAQEAAAAAAAAAAAAAAAIDBAEFBv/EADMRAAICAQQAAwQJBAMAAAAAAAABAgMRBBIhMQUTQQYiUWEUcYGiscHh4vAjUpHRFjKh/9oADAMBAAIRAxEAPwDuNKUoBSlKAUpSgFKVrON9oLazUNczpFncAnLNjnpRcs3wBoDZ0rm3E/TFapkQQTTHoWxGh+Jyw/hrn/FfSHxCZmK3MkSHkiaBp/fVFY1W7IosVUmeia+E43NeXJeP3bbteXR988uPlq2qkcauhyurke6aUf5qj5yJ+Q/ieoLa6SQZjdXHirBh8xV6vKK3UgZm1tliC5JJ1kbjXn2+vtZ5nxqX8H9KF/AFVjFMg20vGqkKOQUxaQPiDXVcvU46X6Hf6Vz3gPpatJsLcq9s56n148/nUZHvZQPOp5aXSSoHidZEbcOjBlI8iNjViafRU4tdl6lKV04KUpQClKUApSlAKUpQClKUApStX2l43HZW0lxLuEGyjm7nZEHmT8tzyFAa/tr2xh4dGC/rzMD3cIOC3mx+yg6n5AnavPPFb97iaSaU5dzk7k+4DUScDoM7chgYFVcZ4pLdTSTztqkc5Pgo+yqjooGwH9SSaxLeNnzhScKWI8FA9Ymss57jXCCj9ZSWr63lW0g4C7fQ2OQtzIYlONwA6Lq38SzEfl862J7NO1rbBUP0qa4lXH3UTEbavwq65yeWs+NVlhF43z/+jp/1pyx1qWdqOCiAXuBju5oJAT1hkWUAjy7w4PmtZvH+yek8MghUK8qMrvj7YCu7N44BcgeCYpk4QkUzU4XsnGOKi3cFYNAkQf3qoiBlz46tRbG+AeWQaxuFdi+/lv1yUWFnjjboX1ZTV4jQBn/EBpk6RCszhXFZ7ZtdtNJC3M6DgN+ZfZf94Grc9myxQytkLMHZc7bIdJ+HL51TPZyRaO9UqXTvFztlGLBTjpnSfhjxrvQO1+i7trLe64rmSNplGoerodlGN9jpfrnAXG2xzkdDryhaXLxukkTlHQ6ldTurDw/pjruDXoH0e9tF4hFpfCXMY+sQcmHLvE/Ceo+yduoJ0VzzwzNZXjlEupSlWlIpSlAKUpQClKUApSlAK4f6aOPGa6W1U/VwDLeBmcZ/ShAH52FdqvLlYo3kc4VFZ2Pgqgk/yFeYYYpr64cquqaUySkZ+1hpCuTyyfVGdtxVVssLBdTHLyYtvaO0U0oH1cWNTHxdwigefM/Cupdmux4hl7x1Uo9okTqftSPjv8jwwo/jPhW0i7NQraJA4UKO6eVhgCRoQmSxPQ6Fz5VHO0fpRhjbu7NPpD5xrORHnwXHrSnPhgHOxNZeZdGhtLsl0fAohHbRkFhblWjJO+UBAJ8dufzrZ4rkYXj99vmSBD5i3UfAfW/1qbdheAXFnHKLmfvndg2dTvpwMY1PuflSUcLs4nkkFzaRyAiRFcEaSCAcrkHHuyAfhVx4wSpIBKnKkjdSQQSPA4JHuJqqlQJFLxq2NSg4ORkA4PiM8j51Stuo14Ueucvt7RwFyfE6Qo+FXKxuKWxlhmjVtDPG6Bt/VLKVDbb7E5oC1fcHhl7nvI1PcsGjGMBcDGMctPLb8I8K1XaXsql5PbyO2ETIkXcF05qARy9bn5McYNQh+zHG7XJguWlA5BJi36J/V+WavWHpJurZxHxK2b8wQxSbczpb1ZPepUVZsfoyO74mt43wNu7vp29Qx3fchAAAsZGVwB0w0OnyB8a0nB+KS28qTwNpkRsjqPNWHUEZBHgfjXYmSz4rACr95HqBYIxRtQBwsg9oYB5HHQ+Fcx7U8DkgklcoEiaeRIx+HZ1wPu6WAHmpomdPQfZnjkd7bR3EewYesvVHGzqfcevUYPWtpXDvQz2j7i4a1c/V3Byn4ZgNv41GPeijrXca2QluWTJOO14FKUqRAUpSgFKUoBSlKAi/pNuhHwy7JPtII/f3jKmP1Vyv0Uwqr3VzIQqRRhNbHAGSWkJ8MBV3/FXU/ScgPDLrIzhQR5HUBn4ZqA+iy0R7SYOoYfSdWCMjKpEykjrg7jPXB6Vmv7NNPR84jZXXFj6zNacOG4B2luAPtsp9hOo1eRwdsSjsx2UjhUGztkQH/wBxLnW48V2LsP4FOcjIrd8Ms+/kYuMxRkDB5PJs2/iqgj3semjeS12uvKy+iM54eER/+w5/7+H/AILj/wC7asO5WSL9ugVScCRTqjyeQY4BQnzGMkAEk1tbjtTYxvoe9tUcbFWmjBB8wW2rZqyyLkFXRh0wVYH+RFTdMGRVskRmlLi17iTu+aMC0Z8AMB0P5crg+DY+ySVY5RcXhmmMsrKFKVc4bw/6R6z57jOAvLvscyf93nkPtdcqRnsIOTwjkpKKyzFW6UkhNUhBwe7R3AI6MUBCnyOKs8RSJ0KXMLGM8xLC3djzLMulfeTUyGmNR7KKowOQUAch4AV9ilVhlWDDxBBH8q0/R18Sjzn8DjV32He3k+k8Im7t8ZMDktFKvPTqJzg+Bzz2K863FsltxRF+lQuksDYkt2eRDE7Y5hGAdSBlW3BGcdRU04pwfTmS3XDblohgLL1JA5LJzwdg3JujLq440dllABbTgPjB0tg48cZwcHrVNkXHv/JbCSl0cV7KRJHxG2WXdRcLGfJtRRGHgQ5Vs+Vemq8tXDM14/d+0bglPzGQ6P54r1LV9L4Kru0KUpVxSKUpQClKUApSlAR/0gx6uG33lA7fwDV/0rmnoiuRouYuoZJPfqBU/wDKPnXXO0EOu1uUPJoZF+aMK4d6IbkC5mQjdoshvyspIHwb9NZ70aKHwzt3ZtcWsB6ugkP5pPrH/UxrmPpT7WO872cTFYo8CXScGVyAxUkfYAIBHUlgeW/TuzjZtYB1WNUbydBocfBgR8K88+kKF4r+9RsgmV3B/DL66EeIwwHwNSubUODlKTnyYljP3rFIEaTTsdAGB7t9/hUy7IcXax+sjLFM6pYt9LL9shOkgGcbAkjB25ct7M9oZrCQlAQ3888tvGpLacSmKtI+QzkvoAyd+QxjmcZx4mqpQVeJRZbGbtzGSPQvaTBhjkG+mWMqRyIkYRE+7S5Na6r15AYrG1hY+uPo8fvaLQ7/AKY3qzTUf9kQp6LVypYBFJBdljyOYDkBmHmF1N+7Wz7VcbTh9o0gUEriOKPkGc7IvkoAJOOSqcZ5VgR/trY9BLv8Y5FH6itaL05I30W2YAlVuPW8iY5ApPh1H7w8alVxBtHJrdNJnLeO8cadu8vJTIxO2rdVPhGm4UeQGfEk71k8AZklDwvJbvz1KCjEdNmGHXPRgV8qg3Fp2WZH5hcY8Mg71Kv+2cl40CCMKIgctjpgjG3PJx8vKoqv3d7fJY7Pe2JcHoHsbx03cJ7wATRnTJp2VsjKuoO4DDp0IYZOMnDv4THNOiYGoCZM+ypk1Bh/GrMf8So56HZXeS8dgNISFMjqwMxx7wCD++K3fb287pZ3HtJasf3nLCL9QNWSe6vLKkttmEcQ7MRar+yAJZRcw+tjcjvUwx8M7debAV6irivoR4Skst1JIgYRrEFz97X3gI8w0SH5V2qpVL3SNz97ApSlWlQpSlAKUpQCrVzcLGjPIwVFGWY7AAVdrQdqPWe2Q+zraQjoWjHqA+OC2secYPSuSeFk7FZeDH4hx2WWOQW9v7SsqtO/dZyMA6VV2A35MFPkK492b4fNYcRtVnULrZowQcq4IKZUkA41lOYHMeNTMcYuHikmB7v1lEMXdau9EuBB65bcsxw2AujByMAM2dAkszGOcW8piIzLGHQxS4SRMI+rP2DkPzC+r4ZJTcuzVGKj0STg94IpDG20crZQ9FkPND4B+Y8WLDOWUHB7f9g4+JBXVhFcINKyYyGXOdDjmRknBG4JPPJB+3dqkq6ZFDL1U8j7x1rF/sO26QRg+IUA/Mb12Ny27ZIi63uymc6Po14kjBfo6uPvpLFo/Wyt+mpx2M9G5hkSe9ZGdCGjhTJRWByrsxA1MNiABgEZy2xGcvDSmTDcXMLeKzM6j3Rz64x/DV5muZQUuZUeLHKNTGZOeRKMtkYx7JAbJyuNqRdS5JS8xrBlXd4J5NanMSArGejk+3IPFdgqnqNRGQwNfKsXMpAwqkt0wOVYXD+JRZMbTRd5n2e8TV8s5qqTcnklFKKwZ9yhK+rjUCHXPLWhDJny1AZ8q3V3aw8QtGSQExSrgjkysD+l0cfBl8q1VfLed4WLxjUrbvGTjVjbUpOyvjx2OBkjnVlNijwyFsG+Ucn496L72ByI4vpMXR49OcdNcZOQfy6h5jlVXAvR7fyMFFv3CdXlwqr4+oDrY45DABxuRzrsMfauORQYIppc9SvdoP3pMax+KPWD0yKtnjNyf9nBH+88n+VKnKFSfLOKy3HCM7szwKKxgWGPfcs7nm7nGpj8gAOgAHSub+lLieu3Yjfv5FC+P0eAGQNt9nUNfkJBnlUvv57mYBHeHuyfrFVHBdeq5LnAPUY35HYkHF4mI0KTtE8jorogQZOJNJfmQq/s19ZiAOWRmuWWJ4URXBp7pGJ6OO6sLTTIJzJIe+kIgl9QlVHd4CljpxzA3OT1qeWN7HMuqJw65wSOhHNSOasOoO4rn39tXLOyrbRLpRZfrrjSSjZ9YGOJ0OCCD6223QgnN7PcVWV4LiIFNb9xMrDBZcNoz44bQyt9yRvvVKFjzhojOC7TJ5SlK0FApSlAKUpQCtT2ls2eJXjBaSFu9VRzfAZXQZIGWRmAycatJPKttSuNZWDqeOSC2FlEY49BZ0V2mQknYsXOMYGy6yoUjbSAdxViwIjurmNucxW4T8QWOOGRR4ldCE+Uo86knEuBtqaW2Kq7HLxNkRyH72QCY3/EAQd8qTgiO8VgZ2jWe3cIpYlTDJIc4wrxzQFhGeY3wSG6cjklVJM0xsTNhDcI5cIysUbQ4BB0tgHSfA4I286u1oks2jkWSyt5dIXTLGImjRoxqYOpkC6pVJbGnJbWQejLuoZVdQyEMrDII5EGq5RaLFJMrpSlROmh7VcOllVDBHFK2dJSeSUQaDnLNEh0ynOPa6cq2R4bGYu6KR406TiNNOcYyEIIx5HNZFoZJA2IwzKcFEdSy+BIfTgEbjyNXu4l6wSfoP8ARqntnjohujnsj/ZThdxAsguHj3bCJCX7pUAGCFkyY2O/qqdI2wM5J31fJ1dFLPH3a/ekeNVz0GzE58gM1TAzFQWXSSMlc5x5ZwK5JPtnYtdIrpSlRJCrHELlYopJJPYRWZuuQBuAOpPLHnWu4/f4xAr928mzSkgCFGyNZY7B2wQgPNhnBCmsObhccHc4kke3V1KwySxLBAF3DlmHeOFx6qFmAbTsoAK9SOZMzhXCSIbPvcGSGARPsDq1IiyKc9NSqfPSKzOA2DG4CltWiSS6lYDAy+tLePfqFIO39yCcahV637yfa3X1TzncERjzUHBmPhp9XY5YcjJOF8OSBNCZOTqZ23aRzzZiOZO3LAAAAAAAF9VbbyymyaSwjMpSlajOKUpQClKUApSlAKUpQCo7xXg7ozS2y6tRLSQZA1t1eMnAVz1BIVjuSpyxkVK5KKksM6m08oh9tdLIDpO6nDKQQyNjOl1O6HGDgjrV6t3xHg8U5DOpDgYWRCVcDnjUOa530nKnqDWpl4Lcp+zkjmHQSZifzJeNWVj7kWssqGujRG5Psxmi9YONOsciyhh4gEHng7jBBG+CMnOb/aT51GIav8eQKens6MD3YNYbJcA4NpKfxK0LL8MyBv01TFPlmQq6OoVirjB0uWCnqDurfKop2QRJqE2XLhjK4eTTkcgo2HhkndiPE7dQAa+1jW00siq8VrM6OAyvmAAqdwcNKCNt+VZa2F23KKJB4vKSw/dRCD/EK44Tk8sKUI8IprH755HMVuokkBwzH9nD1zIR1wRhB6xyOQyw2cPZwt/6idn/AARgwofDOGMnw14PUVurW2SNQkaKiLsFUBVA8gNhVsKP7iErvgY3CuFpAhUeuzHVI7YzIxGCT0xjAA5AACq4eFwI2pIIlb7yooPzArLpWkzilKUApSlAKUpQClKUApSlAKUpQClKUApXwnHOuS9qvS1b/SBDEjTWykiaRG0mU/dQ49aPxORq6HT7WnTaS7Uy2UxyzkpJdkv4/aXV8sq2V81qi4VXWMN3jDV3mG2YLuo1KeatzrQdj+yvELMz/Sm+ltIylZBMXOlQ2zGbBHPOBnmartvTJw3AGi4QAYA7tMADkBpc7Vk/97/DPvy/8M1dPwfWtYdUv8CNsU8pmm7O9leO2hkkF5GY1DMlqzNOHwCUiAfSIugBVwB7q6fY38coOhskY1KQVdCeQZGAZT7wKgUvpm4cOS3Le6Nf8zioz2s9LkMyf+EtnEwBCTyEI8WcZ092xJz4agDjcEbVdV4HrptJVtfXwRdsfidspXFOyfpoddMfEY9Y5d/EAG97x7A9SSuPJTXXeEcYguoxJbyrIhwcjmM8tSndT5ECs2s0Go0ktt0cfP0f2nYyUujOpSlYyQpSlAKUpQClKUApSlAKUpQFMjhQWYgAAkk8gBzJqF8Q4rJctIEP1SSIe6aKSNpY9CknMhU+0W5jBMenxNTSRAwIYAgjBB5EHmKid/ZPbDLaXiUEJKxOqPPIS7bLsAZAfDIHM1W7scFle3PJctL6aLMa5dT6ys+W7rHtKckFgdtIzkZboAKkdlPriRyMakDEeGQCaiVvAPrNR1Fjg79NI229kczjz+NbLgl+IcQSMAmCYnJwAqgloyT91QSD1UH7hJrpsy8MnbDCyjF45wyTits6rO9tBIoMZUAtMp3DSA7iNhyQEEj2iMlRxXtH6MuIWmpu67+Mb64fW2809obc9iB412ex4hJG7yxpmCRi/ceyyg/7RNWAGc5ZkOB62dmDa86/4jFdhLeJw3enEq8mSBcGUOjYZdQKx4IB+uz0r3PDPGrdFmNeGn2mvz7/ABRmspz2eWpoWQ4dSp8CCD8jVFexpYVYYZQw8CAf61jLwqAHIgiB8dC/6V9FH2uWOavvfoUeR8zyPb27yHTGjO3goJPyFbFey96QD9DuQCQoYxOFyxAX1iMDJIHxr1iiADAAA8BtWHxaWDu3S4kjRHUq2pwvqsMHckY2quXtZZJ4rq/9b/BI75C9Wcm7A+iNtSzcSAAG622QdR6GQqcY/COfXG4PTbGBZ5UnVQIogY4CABrzs7gjcx7YUeycFvW9QjRWnFZbuEK0sZjUtG7wtqNwUOktqG0aPjVpXJwwGobg7HsvL3Uj23JCDNCPurkCaMeCqzKw8pcAAJXzOu8Tu1l39Z8r09F8sfxmmNO2OUSalKVkOClKUApSlAKUpQClKUApSlAK+EZ519pQERksBaMIlULC37HAAC4GTEceABK+Kgj7OTTe2qyoyOMqw+R5gjPUHBHmKlF9aLMjRuPVPhsQQcqwPRgQCD0IFRmVZIjpmVtuUiqxRx4+qD3Z8VbG+cFhvWW2tp5RprsysMrzgbnkNzy958q4t6Qu0c5vj3UjxCNFRNDMrEMA5LYwQTkbdMDODmuySR6o3lmVktolaSQuCpkVAWKBWwdG3rFhuNgCGJGVwDjFi8MafSbWSTGpwHTeRyXkOknIBcsfjXqeCz+i3fSJVuaSx9WfXp+mSrUS3Lameeou2fEV5X1z8ZXb/mJpL204i2xvrn4SuP6GvTv9mWz79zC3noQ/9K+Dglt/8aD/AIaf6V9L/wAj0vb06z9n+jH5MvieVrjj11J+0urh/wA0rt/U1ria9fpw2EcoYx7kX/SrjtHGMkog88LVkfaqEeIUfe/aPI+ZxT0OXThJ4HVlGRKmQRkHCyYz0H1f8VTziEnd91P/AHMiud8DuzlJifECNnbB6ovhmrvabtFZkwabuBpVmVdCyIzMJPqyMAnABZXP+HVVzAsiOjDKupRh4hgQf5GvjvFbJWat3uG3dzj8fRd9/ab6Oa9pLqVruzt00trbu/ttEhfyfSNY+DZrY1EoFKUoBSlKAUpSgFKUoBSlKAUpSgFKUoCA+mriph4c0a51TsI9uiA6pCfLYKfzivOlemvSbcvbWjXUDtHcRlI0cbgLJLEJAUbKtkDmRkY2rndp6VpUx9KtLafzA7tsdSSQ4OPcK+o8F8TlpNPJRq3c8vdj0Xpj8zLc47km8HLIpWU5Vip8QSP6Vlrxm5HK4mHukf8A1ruXDfSbwxxmW3eDzaFXHw7rU3zUVIrftzwvGVu4V2zg5Q/JgDW+z2l/u07+1/tORhF9SPOcc17KPVa6kB8DIwNF7N3z7izumz17mQ/5a73xP0qcPiyI2knYfZjQgb8jqk0qR7iahPGvS9ePn6NDFCu+5zK+OhHsqD5aT7/HkPaDUS5roSX1/oiMvLj3Igdv2N4ix9WyugR1MTpj3FgK7lw2/MkKu4IkCZkj5srjIdceIdXHwri/Eu115OpM13Mx0k6delGxv7EelGHwrqgOjVEhDThmi7m0RI2aIeuD3cjME0oxYNqA+sGN2ArwPaHV26ry3ZFJrOMZ+XDyatFOPvYJf2Lkza88jvrjB/D38uj9Omt7UX7Gtl7ju1YQERMMqyjvcMsigNgjCLBkY2OeucSivGg8xRbLtilKVIiKUpQClKUApSlAKUpQClKUApSlAQb0zN/5Y4HMyxDp0YHr7q4IkPU/Ln7sk7n+nlXcfTfPpsoV+/cKPgI5W/qBXEmX5/Kvd8Mh/Sbfx/JHma2XvpfIM2Kts4ypyMaW3zt9nrVxSevzqh4FO+N+eRkb/CvSllrgxLC7KQ4yWOwIAHicZOw59avKc9MVREowCBuR8fn1qsnFI5S5DLUsAII5Z59QfeDXqPs9KJLa3lAGZIYmzjcgoCP615hB8sV6H9GV4JeGWhH2E7n3d0TGP5KD8a8nxWCxGS+Zv0MuZIlFKUrxj0RSlKAUpSgFKUoBSlKAUpSgFKVZlnxQF0mqGmA61o+J8VcMkUKiSeTOhCdKhVxrkdsHTGuVycE5YAAk1j3vZ68kjIHETFIR7UdvGUB8lfU2P3s+dAQX028WDyW0CnOhWlceb4WP44WT+IVzHJ8PnU17V2k3D218T4fHdxkqDewswLkAKDMsgbD4A9UFV5BeW2Rwi64LcQsQIFUe0sjfR5V/eVgck/dZlAGNyQtepptfGmtQ2mK7SuyW7JAxVMi55HB/l8RVjtZdW0Uw/s66kniOciRPYPgHIBkHPfA2xzrWw8dP20HvX/Q1th4lRPh5X8+Rmlo7Y8rk21qvqgk5JA9wGNsVd09a0MnGiFCouMADJ93QVa4fxXRNHJNGtwitkwyFgj+R0Ee/w23BGQYT8SqgkorJKOjnJ5fBKLa3eUMYo3kC7MY0Z9Pv0A4+NdM9EXGmtjcW1wrxoSJVdwVUOQqumW23GggDqGzuajLel6HuABbSLIoASFSggTHLSQBpA32Ee4OknI1VtuxnCeL8V0zTztYWZwV7hRHNIvMd25zIE/EzEcsAjl5+o18ro7XFYNdOljW9yZ2W2vo5BlGVh4qQw+YrIDCo1w7sBw2EeraRuxyTJIO8kYncsXfJyTvVM8T2MiaXZ7SRxHh2LNbyMcRgM27RO3qgEkqzKB6pwmE0kopWHDc5rLVs0B9pSlAKUpQClKUApSlAUvyrX3FbKrUkOaAhfCp5jeXzQtbNIhig7iVmRiixJMrq66igLTSAju2zpG4xipCeJXK+1Yux/wB3LCw+BkZD/IVb4pwOKYYmhjlHhIiuP1A1qJuzUY2TvogOkU88Q+UUiigNtJfzSqyPw2UqwKssj2pVgdiCBKwINcn7SehSSebXZJHaoxy0csxcLy/ZhIyQOexY+RA5TtuEOowLi7x53M5PzLkmsCfgWch5LmQHmslzcSIc+KPIVPyoCAS+iWzt2xe8XjDAZMMUeqX4KGZz/BVtuzPCo89zbXl0fvXEqwRn3CNO8+DAe+p5HwNUGmNFRfBQFHyFUNwjyoCLWHEbqNBHmKWJfVSC4iWaJEz6iAtiQhVwoy/Ss8Lw2ba74LGN/btG0fEpmMqPIM1bkcH8qupwnyoDUWHZfs+sgmiuZLVlOy3AUID4gXkRDe8E+RqZjtHbjlx2zP52tj/yOta2LhnlWbDw/wAqAvDtFE2ccXgf/AjSRv0s/wDStZxR0uIiqNxC7lyO7aVO4jRgwKuUKwq4UgEHSx223reQ2RrPgsqA+wVs4Ktw22KyQMUB9pSlAKUpQClKUApSlAKUpQCqGjB6VXSgLDWqmrLcPFZtKA1zcMFUHhQraUoDVDhQqocLFbOlAYC8OFXlslFZNKAtrCB0qsCvtKAUpSgFKUoBSlKAUpSgFKUoBSlKAUpSgFKUoBSlKAUpSgFKUoBSlKAUpSgFKUoBSl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MSEhIUERIUFBQXFxoVGBUXGBgZGBYXGBwYGhUZGhsYHSgiGBwlHR0XJDEjJiktMDAuFyAzODMsNygtLisBCgoKDg0OGxAQGzUkICY3NDQsMDUsLDcwLC84LywsLCw0LCwsLCwsLCwsLCwsNCwsLCwsLywsLCwsLCwsLCwsLP/AABEIAQsAvQMBIgACEQEDEQH/xAAcAAEAAQUBAQAAAAAAAAAAAAAABgIDBAUHCAH/xABHEAACAQMCAwQGBwUFBQkAAAABAgMABBESIQUxQQYTUWEHIjJxgZEUI0JSYnKiM4KSobEVU3PC0UNjk7LBFhckJTREVMPh/8QAGgEBAAMBAQEAAAAAAAAAAAAAAAIDBAEFBv/EADMRAAICAQQAAwQJBAMAAAAAAAABAgMRBBIhMQUTQQYiUWEUcYGiscHh4vAjUpHRFjKh/9oADAMBAAIRAxEAPwDuNKUoBSlKAUpSgFKVrON9oLazUNczpFncAnLNjnpRcs3wBoDZ0rm3E/TFapkQQTTHoWxGh+Jyw/hrn/FfSHxCZmK3MkSHkiaBp/fVFY1W7IosVUmeia+E43NeXJeP3bbteXR988uPlq2qkcauhyurke6aUf5qj5yJ+Q/ieoLa6SQZjdXHirBh8xV6vKK3UgZm1tliC5JJ1kbjXn2+vtZ5nxqX8H9KF/AFVjFMg20vGqkKOQUxaQPiDXVcvU46X6Hf6Vz3gPpatJsLcq9s56n148/nUZHvZQPOp5aXSSoHidZEbcOjBlI8iNjViafRU4tdl6lKV04KUpQClKUApSlAKUpQClKUApStX2l43HZW0lxLuEGyjm7nZEHmT8tzyFAa/tr2xh4dGC/rzMD3cIOC3mx+yg6n5AnavPPFb97iaSaU5dzk7k+4DUScDoM7chgYFVcZ4pLdTSTztqkc5Pgo+yqjooGwH9SSaxLeNnzhScKWI8FA9Ymss57jXCCj9ZSWr63lW0g4C7fQ2OQtzIYlONwA6Lq38SzEfl862J7NO1rbBUP0qa4lXH3UTEbavwq65yeWs+NVlhF43z/+jp/1pyx1qWdqOCiAXuBju5oJAT1hkWUAjy7w4PmtZvH+yek8MghUK8qMrvj7YCu7N44BcgeCYpk4QkUzU4XsnGOKi3cFYNAkQf3qoiBlz46tRbG+AeWQaxuFdi+/lv1yUWFnjjboX1ZTV4jQBn/EBpk6RCszhXFZ7ZtdtNJC3M6DgN+ZfZf94Grc9myxQytkLMHZc7bIdJ+HL51TPZyRaO9UqXTvFztlGLBTjpnSfhjxrvQO1+i7trLe64rmSNplGoerodlGN9jpfrnAXG2xzkdDryhaXLxukkTlHQ6ldTurDw/pjruDXoH0e9tF4hFpfCXMY+sQcmHLvE/Ceo+yduoJ0VzzwzNZXjlEupSlWlIpSlAKUpQClKUApSlAK4f6aOPGa6W1U/VwDLeBmcZ/ShAH52FdqvLlYo3kc4VFZ2Pgqgk/yFeYYYpr64cquqaUySkZ+1hpCuTyyfVGdtxVVssLBdTHLyYtvaO0U0oH1cWNTHxdwigefM/Cupdmux4hl7x1Uo9okTqftSPjv8jwwo/jPhW0i7NQraJA4UKO6eVhgCRoQmSxPQ6Fz5VHO0fpRhjbu7NPpD5xrORHnwXHrSnPhgHOxNZeZdGhtLsl0fAohHbRkFhblWjJO+UBAJ8dufzrZ4rkYXj99vmSBD5i3UfAfW/1qbdheAXFnHKLmfvndg2dTvpwMY1PuflSUcLs4nkkFzaRyAiRFcEaSCAcrkHHuyAfhVx4wSpIBKnKkjdSQQSPA4JHuJqqlQJFLxq2NSg4ORkA4PiM8j51Stuo14Ueucvt7RwFyfE6Qo+FXKxuKWxlhmjVtDPG6Bt/VLKVDbb7E5oC1fcHhl7nvI1PcsGjGMBcDGMctPLb8I8K1XaXsql5PbyO2ETIkXcF05qARy9bn5McYNQh+zHG7XJguWlA5BJi36J/V+WavWHpJurZxHxK2b8wQxSbczpb1ZPepUVZsfoyO74mt43wNu7vp29Qx3fchAAAsZGVwB0w0OnyB8a0nB+KS28qTwNpkRsjqPNWHUEZBHgfjXYmSz4rACr95HqBYIxRtQBwsg9oYB5HHQ+Fcx7U8DkgklcoEiaeRIx+HZ1wPu6WAHmpomdPQfZnjkd7bR3EewYesvVHGzqfcevUYPWtpXDvQz2j7i4a1c/V3Byn4ZgNv41GPeijrXca2QluWTJOO14FKUqRAUpSgFKUoBSlKAi/pNuhHwy7JPtII/f3jKmP1Vyv0Uwqr3VzIQqRRhNbHAGSWkJ8MBV3/FXU/ScgPDLrIzhQR5HUBn4ZqA+iy0R7SYOoYfSdWCMjKpEykjrg7jPXB6Vmv7NNPR84jZXXFj6zNacOG4B2luAPtsp9hOo1eRwdsSjsx2UjhUGztkQH/wBxLnW48V2LsP4FOcjIrd8Ms+/kYuMxRkDB5PJs2/iqgj3semjeS12uvKy+iM54eER/+w5/7+H/AILj/wC7asO5WSL9ugVScCRTqjyeQY4BQnzGMkAEk1tbjtTYxvoe9tUcbFWmjBB8wW2rZqyyLkFXRh0wVYH+RFTdMGRVskRmlLi17iTu+aMC0Z8AMB0P5crg+DY+ySVY5RcXhmmMsrKFKVc4bw/6R6z57jOAvLvscyf93nkPtdcqRnsIOTwjkpKKyzFW6UkhNUhBwe7R3AI6MUBCnyOKs8RSJ0KXMLGM8xLC3djzLMulfeTUyGmNR7KKowOQUAch4AV9ilVhlWDDxBBH8q0/R18Sjzn8DjV32He3k+k8Im7t8ZMDktFKvPTqJzg+Bzz2K863FsltxRF+lQuksDYkt2eRDE7Y5hGAdSBlW3BGcdRU04pwfTmS3XDblohgLL1JA5LJzwdg3JujLq440dllABbTgPjB0tg48cZwcHrVNkXHv/JbCSl0cV7KRJHxG2WXdRcLGfJtRRGHgQ5Vs+Vemq8tXDM14/d+0bglPzGQ6P54r1LV9L4Kru0KUpVxSKUpQClKUApSlAR/0gx6uG33lA7fwDV/0rmnoiuRouYuoZJPfqBU/wDKPnXXO0EOu1uUPJoZF+aMK4d6IbkC5mQjdoshvyspIHwb9NZ70aKHwzt3ZtcWsB6ugkP5pPrH/UxrmPpT7WO872cTFYo8CXScGVyAxUkfYAIBHUlgeW/TuzjZtYB1WNUbydBocfBgR8K88+kKF4r+9RsgmV3B/DL66EeIwwHwNSubUODlKTnyYljP3rFIEaTTsdAGB7t9/hUy7IcXax+sjLFM6pYt9LL9shOkgGcbAkjB25ct7M9oZrCQlAQ3888tvGpLacSmKtI+QzkvoAyd+QxjmcZx4mqpQVeJRZbGbtzGSPQvaTBhjkG+mWMqRyIkYRE+7S5Na6r15AYrG1hY+uPo8fvaLQ7/AKY3qzTUf9kQp6LVypYBFJBdljyOYDkBmHmF1N+7Wz7VcbTh9o0gUEriOKPkGc7IvkoAJOOSqcZ5VgR/trY9BLv8Y5FH6itaL05I30W2YAlVuPW8iY5ApPh1H7w8alVxBtHJrdNJnLeO8cadu8vJTIxO2rdVPhGm4UeQGfEk71k8AZklDwvJbvz1KCjEdNmGHXPRgV8qg3Fp2WZH5hcY8Mg71Kv+2cl40CCMKIgctjpgjG3PJx8vKoqv3d7fJY7Pe2JcHoHsbx03cJ7wATRnTJp2VsjKuoO4DDp0IYZOMnDv4THNOiYGoCZM+ypk1Bh/GrMf8So56HZXeS8dgNISFMjqwMxx7wCD++K3fb287pZ3HtJasf3nLCL9QNWSe6vLKkttmEcQ7MRar+yAJZRcw+tjcjvUwx8M7debAV6irivoR4Skst1JIgYRrEFz97X3gI8w0SH5V2qpVL3SNz97ApSlWlQpSlAKUpQCrVzcLGjPIwVFGWY7AAVdrQdqPWe2Q+zraQjoWjHqA+OC2secYPSuSeFk7FZeDH4hx2WWOQW9v7SsqtO/dZyMA6VV2A35MFPkK492b4fNYcRtVnULrZowQcq4IKZUkA41lOYHMeNTMcYuHikmB7v1lEMXdau9EuBB65bcsxw2AujByMAM2dAkszGOcW8piIzLGHQxS4SRMI+rP2DkPzC+r4ZJTcuzVGKj0STg94IpDG20crZQ9FkPND4B+Y8WLDOWUHB7f9g4+JBXVhFcINKyYyGXOdDjmRknBG4JPPJB+3dqkq6ZFDL1U8j7x1rF/sO26QRg+IUA/Mb12Ny27ZIi63uymc6Po14kjBfo6uPvpLFo/Wyt+mpx2M9G5hkSe9ZGdCGjhTJRWByrsxA1MNiABgEZy2xGcvDSmTDcXMLeKzM6j3Rz64x/DV5muZQUuZUeLHKNTGZOeRKMtkYx7JAbJyuNqRdS5JS8xrBlXd4J5NanMSArGejk+3IPFdgqnqNRGQwNfKsXMpAwqkt0wOVYXD+JRZMbTRd5n2e8TV8s5qqTcnklFKKwZ9yhK+rjUCHXPLWhDJny1AZ8q3V3aw8QtGSQExSrgjkysD+l0cfBl8q1VfLed4WLxjUrbvGTjVjbUpOyvjx2OBkjnVlNijwyFsG+Ucn496L72ByI4vpMXR49OcdNcZOQfy6h5jlVXAvR7fyMFFv3CdXlwqr4+oDrY45DABxuRzrsMfauORQYIppc9SvdoP3pMax+KPWD0yKtnjNyf9nBH+88n+VKnKFSfLOKy3HCM7szwKKxgWGPfcs7nm7nGpj8gAOgAHSub+lLieu3Yjfv5FC+P0eAGQNt9nUNfkJBnlUvv57mYBHeHuyfrFVHBdeq5LnAPUY35HYkHF4mI0KTtE8jorogQZOJNJfmQq/s19ZiAOWRmuWWJ4URXBp7pGJ6OO6sLTTIJzJIe+kIgl9QlVHd4CljpxzA3OT1qeWN7HMuqJw65wSOhHNSOasOoO4rn39tXLOyrbRLpRZfrrjSSjZ9YGOJ0OCCD6223QgnN7PcVWV4LiIFNb9xMrDBZcNoz44bQyt9yRvvVKFjzhojOC7TJ5SlK0FApSlAKUpQCtT2ls2eJXjBaSFu9VRzfAZXQZIGWRmAycatJPKttSuNZWDqeOSC2FlEY49BZ0V2mQknYsXOMYGy6yoUjbSAdxViwIjurmNucxW4T8QWOOGRR4ldCE+Uo86knEuBtqaW2Kq7HLxNkRyH72QCY3/EAQd8qTgiO8VgZ2jWe3cIpYlTDJIc4wrxzQFhGeY3wSG6cjklVJM0xsTNhDcI5cIysUbQ4BB0tgHSfA4I286u1oks2jkWSyt5dIXTLGImjRoxqYOpkC6pVJbGnJbWQejLuoZVdQyEMrDII5EGq5RaLFJMrpSlROmh7VcOllVDBHFK2dJSeSUQaDnLNEh0ynOPa6cq2R4bGYu6KR406TiNNOcYyEIIx5HNZFoZJA2IwzKcFEdSy+BIfTgEbjyNXu4l6wSfoP8ARqntnjohujnsj/ZThdxAsguHj3bCJCX7pUAGCFkyY2O/qqdI2wM5J31fJ1dFLPH3a/ekeNVz0GzE58gM1TAzFQWXSSMlc5x5ZwK5JPtnYtdIrpSlRJCrHELlYopJJPYRWZuuQBuAOpPLHnWu4/f4xAr928mzSkgCFGyNZY7B2wQgPNhnBCmsObhccHc4kke3V1KwySxLBAF3DlmHeOFx6qFmAbTsoAK9SOZMzhXCSIbPvcGSGARPsDq1IiyKc9NSqfPSKzOA2DG4CltWiSS6lYDAy+tLePfqFIO39yCcahV637yfa3X1TzncERjzUHBmPhp9XY5YcjJOF8OSBNCZOTqZ23aRzzZiOZO3LAAAAAAAF9VbbyymyaSwjMpSlajOKUpQClKUApSlAKUpQCo7xXg7ozS2y6tRLSQZA1t1eMnAVz1BIVjuSpyxkVK5KKksM6m08oh9tdLIDpO6nDKQQyNjOl1O6HGDgjrV6t3xHg8U5DOpDgYWRCVcDnjUOa530nKnqDWpl4Lcp+zkjmHQSZifzJeNWVj7kWssqGujRG5Psxmi9YONOsciyhh4gEHng7jBBG+CMnOb/aT51GIav8eQKens6MD3YNYbJcA4NpKfxK0LL8MyBv01TFPlmQq6OoVirjB0uWCnqDurfKop2QRJqE2XLhjK4eTTkcgo2HhkndiPE7dQAa+1jW00siq8VrM6OAyvmAAqdwcNKCNt+VZa2F23KKJB4vKSw/dRCD/EK44Tk8sKUI8IprH755HMVuokkBwzH9nD1zIR1wRhB6xyOQyw2cPZwt/6idn/AARgwofDOGMnw14PUVurW2SNQkaKiLsFUBVA8gNhVsKP7iErvgY3CuFpAhUeuzHVI7YzIxGCT0xjAA5AACq4eFwI2pIIlb7yooPzArLpWkzilKUApSlAKUpQClKUApSlAKUpQClKUApXwnHOuS9qvS1b/SBDEjTWykiaRG0mU/dQ49aPxORq6HT7WnTaS7Uy2UxyzkpJdkv4/aXV8sq2V81qi4VXWMN3jDV3mG2YLuo1KeatzrQdj+yvELMz/Sm+ltIylZBMXOlQ2zGbBHPOBnmartvTJw3AGi4QAYA7tMADkBpc7Vk/97/DPvy/8M1dPwfWtYdUv8CNsU8pmm7O9leO2hkkF5GY1DMlqzNOHwCUiAfSIugBVwB7q6fY38coOhskY1KQVdCeQZGAZT7wKgUvpm4cOS3Le6Nf8zioz2s9LkMyf+EtnEwBCTyEI8WcZ092xJz4agDjcEbVdV4HrptJVtfXwRdsfidspXFOyfpoddMfEY9Y5d/EAG97x7A9SSuPJTXXeEcYguoxJbyrIhwcjmM8tSndT5ECs2s0Go0ktt0cfP0f2nYyUujOpSlYyQpSlAKUpQClKUApSlAKUpQFMjhQWYgAAkk8gBzJqF8Q4rJctIEP1SSIe6aKSNpY9CknMhU+0W5jBMenxNTSRAwIYAgjBB5EHmKid/ZPbDLaXiUEJKxOqPPIS7bLsAZAfDIHM1W7scFle3PJctL6aLMa5dT6ys+W7rHtKckFgdtIzkZboAKkdlPriRyMakDEeGQCaiVvAPrNR1Fjg79NI229kczjz+NbLgl+IcQSMAmCYnJwAqgloyT91QSD1UH7hJrpsy8MnbDCyjF45wyTits6rO9tBIoMZUAtMp3DSA7iNhyQEEj2iMlRxXtH6MuIWmpu67+Mb64fW2809obc9iB412ex4hJG7yxpmCRi/ceyyg/7RNWAGc5ZkOB62dmDa86/4jFdhLeJw3enEq8mSBcGUOjYZdQKx4IB+uz0r3PDPGrdFmNeGn2mvz7/ABRmspz2eWpoWQ4dSp8CCD8jVFexpYVYYZQw8CAf61jLwqAHIgiB8dC/6V9FH2uWOavvfoUeR8zyPb27yHTGjO3goJPyFbFey96QD9DuQCQoYxOFyxAX1iMDJIHxr1iiADAAA8BtWHxaWDu3S4kjRHUq2pwvqsMHckY2quXtZZJ4rq/9b/BI75C9Wcm7A+iNtSzcSAAG622QdR6GQqcY/COfXG4PTbGBZ5UnVQIogY4CABrzs7gjcx7YUeycFvW9QjRWnFZbuEK0sZjUtG7wtqNwUOktqG0aPjVpXJwwGobg7HsvL3Uj23JCDNCPurkCaMeCqzKw8pcAAJXzOu8Tu1l39Z8r09F8sfxmmNO2OUSalKVkOClKUApSlAKUpQClKUApSlAK+EZ519pQERksBaMIlULC37HAAC4GTEceABK+Kgj7OTTe2qyoyOMqw+R5gjPUHBHmKlF9aLMjRuPVPhsQQcqwPRgQCD0IFRmVZIjpmVtuUiqxRx4+qD3Z8VbG+cFhvWW2tp5RprsysMrzgbnkNzy958q4t6Qu0c5vj3UjxCNFRNDMrEMA5LYwQTkbdMDODmuySR6o3lmVktolaSQuCpkVAWKBWwdG3rFhuNgCGJGVwDjFi8MafSbWSTGpwHTeRyXkOknIBcsfjXqeCz+i3fSJVuaSx9WfXp+mSrUS3Lameeou2fEV5X1z8ZXb/mJpL204i2xvrn4SuP6GvTv9mWz79zC3noQ/9K+Dglt/8aD/AIaf6V9L/wAj0vb06z9n+jH5MvieVrjj11J+0urh/wA0rt/U1ria9fpw2EcoYx7kX/SrjtHGMkog88LVkfaqEeIUfe/aPI+ZxT0OXThJ4HVlGRKmQRkHCyYz0H1f8VTziEnd91P/AHMiud8DuzlJifECNnbB6ovhmrvabtFZkwabuBpVmVdCyIzMJPqyMAnABZXP+HVVzAsiOjDKupRh4hgQf5GvjvFbJWat3uG3dzj8fRd9/ab6Oa9pLqVruzt00trbu/ttEhfyfSNY+DZrY1EoFKUoBSlKAUpSgFKUoBSlKAUpSgFKUoCA+mriph4c0a51TsI9uiA6pCfLYKfzivOlemvSbcvbWjXUDtHcRlI0cbgLJLEJAUbKtkDmRkY2rndp6VpUx9KtLafzA7tsdSSQ4OPcK+o8F8TlpNPJRq3c8vdj0Xpj8zLc47km8HLIpWU5Vip8QSP6Vlrxm5HK4mHukf8A1ruXDfSbwxxmW3eDzaFXHw7rU3zUVIrftzwvGVu4V2zg5Q/JgDW+z2l/u07+1/tORhF9SPOcc17KPVa6kB8DIwNF7N3z7izumz17mQ/5a73xP0qcPiyI2knYfZjQgb8jqk0qR7iahPGvS9ePn6NDFCu+5zK+OhHsqD5aT7/HkPaDUS5roSX1/oiMvLj3Igdv2N4ix9WyugR1MTpj3FgK7lw2/MkKu4IkCZkj5srjIdceIdXHwri/Eu115OpM13Mx0k6delGxv7EelGHwrqgOjVEhDThmi7m0RI2aIeuD3cjME0oxYNqA+sGN2ArwPaHV26ry3ZFJrOMZ+XDyatFOPvYJf2Lkza88jvrjB/D38uj9Omt7UX7Gtl7ju1YQERMMqyjvcMsigNgjCLBkY2OeucSivGg8xRbLtilKVIiKUpQClKUApSlAKUpQClKUApSlAQb0zN/5Y4HMyxDp0YHr7q4IkPU/Ln7sk7n+nlXcfTfPpsoV+/cKPgI5W/qBXEmX5/Kvd8Mh/Sbfx/JHma2XvpfIM2Kts4ypyMaW3zt9nrVxSevzqh4FO+N+eRkb/CvSllrgxLC7KQ4yWOwIAHicZOw59avKc9MVREowCBuR8fn1qsnFI5S5DLUsAII5Z59QfeDXqPs9KJLa3lAGZIYmzjcgoCP615hB8sV6H9GV4JeGWhH2E7n3d0TGP5KD8a8nxWCxGS+Zv0MuZIlFKUrxj0RSlKAUpSgFKUoBSlKAUpSgFKVZlnxQF0mqGmA61o+J8VcMkUKiSeTOhCdKhVxrkdsHTGuVycE5YAAk1j3vZ68kjIHETFIR7UdvGUB8lfU2P3s+dAQX028WDyW0CnOhWlceb4WP44WT+IVzHJ8PnU17V2k3D218T4fHdxkqDewswLkAKDMsgbD4A9UFV5BeW2Rwi64LcQsQIFUe0sjfR5V/eVgck/dZlAGNyQtepptfGmtQ2mK7SuyW7JAxVMi55HB/l8RVjtZdW0Uw/s66kniOciRPYPgHIBkHPfA2xzrWw8dP20HvX/Q1th4lRPh5X8+Rmlo7Y8rk21qvqgk5JA9wGNsVd09a0MnGiFCouMADJ93QVa4fxXRNHJNGtwitkwyFgj+R0Ee/w23BGQYT8SqgkorJKOjnJ5fBKLa3eUMYo3kC7MY0Z9Pv0A4+NdM9EXGmtjcW1wrxoSJVdwVUOQqumW23GggDqGzuajLel6HuABbSLIoASFSggTHLSQBpA32Ee4OknI1VtuxnCeL8V0zTztYWZwV7hRHNIvMd25zIE/EzEcsAjl5+o18ro7XFYNdOljW9yZ2W2vo5BlGVh4qQw+YrIDCo1w7sBw2EeraRuxyTJIO8kYncsXfJyTvVM8T2MiaXZ7SRxHh2LNbyMcRgM27RO3qgEkqzKB6pwmE0kopWHDc5rLVs0B9pSlAKUpQClKUApSlAUvyrX3FbKrUkOaAhfCp5jeXzQtbNIhig7iVmRiixJMrq66igLTSAju2zpG4xipCeJXK+1Yux/wB3LCw+BkZD/IVb4pwOKYYmhjlHhIiuP1A1qJuzUY2TvogOkU88Q+UUiigNtJfzSqyPw2UqwKssj2pVgdiCBKwINcn7SehSSebXZJHaoxy0csxcLy/ZhIyQOexY+RA5TtuEOowLi7x53M5PzLkmsCfgWch5LmQHmslzcSIc+KPIVPyoCAS+iWzt2xe8XjDAZMMUeqX4KGZz/BVtuzPCo89zbXl0fvXEqwRn3CNO8+DAe+p5HwNUGmNFRfBQFHyFUNwjyoCLWHEbqNBHmKWJfVSC4iWaJEz6iAtiQhVwoy/Ss8Lw2ba74LGN/btG0fEpmMqPIM1bkcH8qupwnyoDUWHZfs+sgmiuZLVlOy3AUID4gXkRDe8E+RqZjtHbjlx2zP52tj/yOta2LhnlWbDw/wAqAvDtFE2ccXgf/AjSRv0s/wDStZxR0uIiqNxC7lyO7aVO4jRgwKuUKwq4UgEHSx223reQ2RrPgsqA+wVs4Ktw22KyQMUB9pSlAKUpQClKUApSlAKUpQCqGjB6VXSgLDWqmrLcPFZtKA1zcMFUHhQraUoDVDhQqocLFbOlAYC8OFXlslFZNKAtrCB0qsCvtKAUpSgFKUoBSlKAUpSgFKUoBSlKAUpSgFKUoBSlKAUpSgFKUoBSlKAUpSgFKUoBSlK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398059"/>
            <a:ext cx="1646736" cy="232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971800"/>
            <a:ext cx="2468880" cy="1181100"/>
          </a:xfrm>
          <a:prstGeom prst="rect">
            <a:avLst/>
          </a:prstGeom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0" t="34445" r="14275" b="22584"/>
          <a:stretch/>
        </p:blipFill>
        <p:spPr bwMode="auto">
          <a:xfrm>
            <a:off x="5257800" y="2209800"/>
            <a:ext cx="3648456" cy="294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42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434DCA8-BC57-40AE-94D7-754460957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86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93A23A1-FB7B-4C57-8240-0B6015C1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02" y="28937"/>
            <a:ext cx="9141618" cy="685621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43CA6E1-DE85-4998-B1CA-2B617EDF6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" y="671208"/>
            <a:ext cx="8203287" cy="5551283"/>
          </a:xfrm>
          <a:prstGeom prst="rect">
            <a:avLst/>
          </a:prstGeom>
          <a:noFill/>
          <a:ln w="22225" cap="flat">
            <a:solidFill>
              <a:srgbClr val="1CD6FA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D162A3C-D7A8-4B2A-94B1-73192CBC5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888" y="3174136"/>
            <a:ext cx="582930" cy="6064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B8F1012-6DEE-4829-9F32-620A71109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578482" y="3174136"/>
            <a:ext cx="582930" cy="6064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489F07-FA88-4F70-A158-F0CC2AB9B4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3" t="25555" b="23333"/>
          <a:stretch/>
        </p:blipFill>
        <p:spPr>
          <a:xfrm>
            <a:off x="1371600" y="1600766"/>
            <a:ext cx="6629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91330"/>
      </p:ext>
    </p:extLst>
  </p:cSld>
  <p:clrMapOvr>
    <a:masterClrMapping/>
  </p:clrMapOvr>
  <p:transition spd="slow"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434DCA8-BC57-40AE-94D7-754460957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86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93A23A1-FB7B-4C57-8240-0B6015C1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02" y="28937"/>
            <a:ext cx="9141618" cy="685621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43CA6E1-DE85-4998-B1CA-2B617EDF6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" y="671208"/>
            <a:ext cx="8203287" cy="5551283"/>
          </a:xfrm>
          <a:prstGeom prst="rect">
            <a:avLst/>
          </a:prstGeom>
          <a:noFill/>
          <a:ln w="22225" cap="flat">
            <a:solidFill>
              <a:srgbClr val="1CD6FA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D162A3C-D7A8-4B2A-94B1-73192CBC5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888" y="3174136"/>
            <a:ext cx="582930" cy="6064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B8F1012-6DEE-4829-9F32-620A71109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578482" y="3174136"/>
            <a:ext cx="582930" cy="606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E8533D-7F36-4FB4-8750-B3CFBE578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471612"/>
            <a:ext cx="3552825" cy="3914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C9B8B6-9BD4-4870-99DB-D1D9A9BF61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999" r="26250"/>
          <a:stretch/>
        </p:blipFill>
        <p:spPr>
          <a:xfrm>
            <a:off x="3733800" y="1672027"/>
            <a:ext cx="38862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408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F737D5-D463-4851-99C7-A9DEB3A13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71" y="1981200"/>
            <a:ext cx="544285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36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434DCA8-BC57-40AE-94D7-754460957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86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93A23A1-FB7B-4C57-8240-0B6015C1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02" y="28937"/>
            <a:ext cx="9141618" cy="685621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43CA6E1-DE85-4998-B1CA-2B617EDF6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" y="671208"/>
            <a:ext cx="8203287" cy="5551283"/>
          </a:xfrm>
          <a:prstGeom prst="rect">
            <a:avLst/>
          </a:prstGeom>
          <a:noFill/>
          <a:ln w="22225" cap="flat">
            <a:solidFill>
              <a:srgbClr val="1CD6FA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D162A3C-D7A8-4B2A-94B1-73192CBC5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888" y="3174136"/>
            <a:ext cx="582930" cy="606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307CB2-2379-4BBF-B259-03F6813A33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725" r="59136" b="25921"/>
          <a:stretch/>
        </p:blipFill>
        <p:spPr>
          <a:xfrm>
            <a:off x="1004656" y="1622209"/>
            <a:ext cx="7256968" cy="32786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B8F1012-6DEE-4829-9F32-620A71109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578482" y="3174136"/>
            <a:ext cx="582930" cy="6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04522"/>
      </p:ext>
    </p:extLst>
  </p:cSld>
  <p:clrMapOvr>
    <a:masterClrMapping/>
  </p:clrMapOvr>
  <p:transition spd="slow">
    <p:randomBar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420706"/>
            <a:ext cx="2853987" cy="4016587"/>
          </a:xfrm>
        </p:spPr>
        <p:txBody>
          <a:bodyPr>
            <a:normAutofit/>
          </a:bodyPr>
          <a:lstStyle/>
          <a:p>
            <a:r>
              <a:rPr lang="en-SG" sz="4000" b="1" dirty="0">
                <a:solidFill>
                  <a:srgbClr val="5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zh-CN" altLang="en-US" sz="4000" b="1" dirty="0">
                <a:solidFill>
                  <a:srgbClr val="5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知识前途有限</a:t>
            </a:r>
            <a:endParaRPr lang="en-SG" sz="4000" b="1" dirty="0">
              <a:solidFill>
                <a:srgbClr val="5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241FD-93D1-4DD1-9ED2-CA40868EA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546" y="1524000"/>
            <a:ext cx="4618665" cy="40165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07CB6A-3321-4088-B15C-2EBAB08631A6}"/>
              </a:ext>
            </a:extLst>
          </p:cNvPr>
          <p:cNvSpPr txBox="1"/>
          <p:nvPr/>
        </p:nvSpPr>
        <p:spPr>
          <a:xfrm>
            <a:off x="3863410" y="2233092"/>
            <a:ext cx="4572000" cy="1957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" marR="0" lvl="0" indent="-137160" algn="l" defTabSz="685800" rtl="0" eaLnBrk="1" fontAlgn="auto" latinLnBrk="0" hangingPunct="1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找不到市场的知识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137160" marR="0" lvl="0" indent="-137160" algn="l" defTabSz="685800" rtl="0" eaLnBrk="1" fontAlgn="auto" latinLnBrk="0" hangingPunct="1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疫情中的航空业者</a:t>
            </a:r>
            <a:endParaRPr kumimoji="0" lang="en-SG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marL="137160" marR="0" lvl="0" indent="-137160" algn="l" defTabSz="685800" rtl="0" eaLnBrk="1" fontAlgn="auto" latinLnBrk="0" hangingPunct="1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疫情中的旅游业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838" y="1409645"/>
            <a:ext cx="2853987" cy="4016587"/>
          </a:xfrm>
        </p:spPr>
        <p:txBody>
          <a:bodyPr>
            <a:normAutofit/>
          </a:bodyPr>
          <a:lstStyle/>
          <a:p>
            <a:r>
              <a:rPr lang="en-SG" sz="4000" b="1" dirty="0">
                <a:solidFill>
                  <a:srgbClr val="5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zh-CN" altLang="en-US" sz="4000" b="1" dirty="0">
                <a:solidFill>
                  <a:srgbClr val="5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基督</a:t>
            </a:r>
            <a:endParaRPr lang="en-SG" sz="4000" b="1" dirty="0">
              <a:solidFill>
                <a:srgbClr val="5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241FD-93D1-4DD1-9ED2-CA40868EA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546" y="1524000"/>
            <a:ext cx="4618665" cy="40165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07CB6A-3321-4088-B15C-2EBAB08631A6}"/>
              </a:ext>
            </a:extLst>
          </p:cNvPr>
          <p:cNvSpPr txBox="1"/>
          <p:nvPr/>
        </p:nvSpPr>
        <p:spPr>
          <a:xfrm>
            <a:off x="3863415" y="1959078"/>
            <a:ext cx="4859920" cy="2917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" marR="0" lvl="0" indent="-137160" algn="l" defTabSz="685800" rtl="0" eaLnBrk="1" fontAlgn="auto" latinLnBrk="0" hangingPunct="1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是特殊的知识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KaiTi" pitchFamily="49" charset="-122"/>
                <a:ea typeface="KaiTi" pitchFamily="49" charset="-122"/>
              </a:rPr>
              <a:t>使他们真知神的奥秘、就是基督．所积蓄的一切智慧知识、都在他里面藏着</a:t>
            </a:r>
            <a:r>
              <a:rPr lang="en-US" altLang="zh-CN" sz="3600" b="1" dirty="0">
                <a:solidFill>
                  <a:prstClr val="black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(</a:t>
            </a:r>
            <a:r>
              <a:rPr lang="zh-CN" altLang="en-US" sz="3600" b="1" dirty="0">
                <a:solidFill>
                  <a:prstClr val="black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西 </a:t>
            </a:r>
            <a:r>
              <a:rPr lang="en-US" altLang="zh-CN" sz="3600" b="1" dirty="0">
                <a:solidFill>
                  <a:prstClr val="black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2:2-3)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72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C167-4BDA-43C8-B18D-E757B35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838" y="1409645"/>
            <a:ext cx="2853987" cy="4016587"/>
          </a:xfrm>
        </p:spPr>
        <p:txBody>
          <a:bodyPr>
            <a:normAutofit/>
          </a:bodyPr>
          <a:lstStyle/>
          <a:p>
            <a:r>
              <a:rPr lang="en-SG" sz="4000" b="1" dirty="0">
                <a:solidFill>
                  <a:srgbClr val="5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zh-CN" altLang="en-US" sz="4000" b="1" dirty="0">
                <a:solidFill>
                  <a:srgbClr val="5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基督</a:t>
            </a:r>
            <a:endParaRPr lang="en-SG" sz="4000" b="1" dirty="0">
              <a:solidFill>
                <a:srgbClr val="5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970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241FD-93D1-4DD1-9ED2-CA40868EA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546" y="1524000"/>
            <a:ext cx="4618665" cy="40165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07CB6A-3321-4088-B15C-2EBAB08631A6}"/>
              </a:ext>
            </a:extLst>
          </p:cNvPr>
          <p:cNvSpPr txBox="1"/>
          <p:nvPr/>
        </p:nvSpPr>
        <p:spPr>
          <a:xfrm>
            <a:off x="3863415" y="1143000"/>
            <a:ext cx="4859920" cy="457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" marR="0" lvl="0" indent="-137160" algn="l" defTabSz="685800" rtl="0" eaLnBrk="1" fontAlgn="auto" latinLnBrk="0" hangingPunct="1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zh-CN" alt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能与艰难共舞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KaiTi" pitchFamily="49" charset="-122"/>
                <a:ea typeface="KaiTi" pitchFamily="49" charset="-122"/>
              </a:rPr>
              <a:t>我知道怎样处卑贱、也知道怎样处丰富、或饱足、或饥饿、或有余、或缺乏、随事随在、我都得了秘诀。我靠着那加给我力量的、凡事都能作 </a:t>
            </a:r>
            <a:r>
              <a:rPr lang="en-US" altLang="zh-CN" sz="3600" b="1" dirty="0">
                <a:solidFill>
                  <a:prstClr val="black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(</a:t>
            </a:r>
            <a:r>
              <a:rPr lang="zh-CN" altLang="en-US" sz="3600" b="1" dirty="0">
                <a:solidFill>
                  <a:prstClr val="black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腓 </a:t>
            </a:r>
            <a:r>
              <a:rPr lang="en-US" altLang="zh-CN" sz="3600" b="1" dirty="0">
                <a:solidFill>
                  <a:prstClr val="black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4:12-13)</a:t>
            </a:r>
            <a:r>
              <a:rPr lang="zh-CN" altLang="en-US" sz="3600" b="1" dirty="0">
                <a:solidFill>
                  <a:prstClr val="black"/>
                </a:solidFill>
                <a:latin typeface="KaiTi" pitchFamily="49" charset="-122"/>
                <a:ea typeface="KaiTi" pitchFamily="49" charset="-122"/>
              </a:rPr>
              <a:t> </a:t>
            </a:r>
            <a:endParaRPr lang="en-US" sz="3200" b="1" dirty="0">
              <a:solidFill>
                <a:prstClr val="black"/>
              </a:solidFill>
              <a:latin typeface="KaiTi" pitchFamily="49" charset="-122"/>
              <a:ea typeface="KaiT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75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434DCA8-BC57-40AE-94D7-754460957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86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93A23A1-FB7B-4C57-8240-0B6015C1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02" y="28937"/>
            <a:ext cx="9141618" cy="685621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43CA6E1-DE85-4998-B1CA-2B617EDF6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" y="671208"/>
            <a:ext cx="8203287" cy="5551283"/>
          </a:xfrm>
          <a:prstGeom prst="rect">
            <a:avLst/>
          </a:prstGeom>
          <a:noFill/>
          <a:ln w="22225" cap="flat">
            <a:solidFill>
              <a:srgbClr val="1CD6FA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D162A3C-D7A8-4B2A-94B1-73192CBC5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888" y="3174136"/>
            <a:ext cx="582930" cy="6064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B8F1012-6DEE-4829-9F32-620A71109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578482" y="3174136"/>
            <a:ext cx="582930" cy="606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681BAA-E9CA-4DE4-85BD-260174917F1F}"/>
              </a:ext>
            </a:extLst>
          </p:cNvPr>
          <p:cNvSpPr txBox="1"/>
          <p:nvPr/>
        </p:nvSpPr>
        <p:spPr>
          <a:xfrm>
            <a:off x="2891803" y="2466250"/>
            <a:ext cx="545465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凡是是蒸气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8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除了基督以外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40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age result for æè¿å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2552700" cy="33528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10000" y="2362200"/>
            <a:ext cx="533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3600" b="1" dirty="0">
                <a:latin typeface="Arial" pitchFamily="34" charset="0"/>
                <a:ea typeface="SimSun" pitchFamily="2" charset="-122"/>
                <a:cs typeface="Arial" pitchFamily="34" charset="0"/>
              </a:rPr>
              <a:t>How do you solve               the problem?</a:t>
            </a:r>
            <a:endParaRPr lang="en-US" altLang="zh-C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434DCA8-BC57-40AE-94D7-754460957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86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93A23A1-FB7B-4C57-8240-0B6015C1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02" y="28937"/>
            <a:ext cx="9141618" cy="685621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43CA6E1-DE85-4998-B1CA-2B617EDF6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" y="671208"/>
            <a:ext cx="8203287" cy="5551283"/>
          </a:xfrm>
          <a:prstGeom prst="rect">
            <a:avLst/>
          </a:prstGeom>
          <a:noFill/>
          <a:ln w="22225" cap="flat">
            <a:solidFill>
              <a:srgbClr val="1CD6FA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D162A3C-D7A8-4B2A-94B1-73192CBC5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888" y="3174136"/>
            <a:ext cx="582930" cy="6064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B8F1012-6DEE-4829-9F32-620A71109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578482" y="3174136"/>
            <a:ext cx="582930" cy="606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681BAA-E9CA-4DE4-85BD-260174917F1F}"/>
              </a:ext>
            </a:extLst>
          </p:cNvPr>
          <p:cNvSpPr txBox="1"/>
          <p:nvPr/>
        </p:nvSpPr>
        <p:spPr>
          <a:xfrm>
            <a:off x="2057400" y="2438400"/>
            <a:ext cx="54546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Wisdom caught, rather than taught!</a:t>
            </a:r>
          </a:p>
        </p:txBody>
      </p:sp>
    </p:spTree>
    <p:extLst>
      <p:ext uri="{BB962C8B-B14F-4D97-AF65-F5344CB8AC3E}">
        <p14:creationId xmlns:p14="http://schemas.microsoft.com/office/powerpoint/2010/main" val="142009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892" y="457200"/>
            <a:ext cx="8461207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53" y="621793"/>
            <a:ext cx="8215884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8473" y="446824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24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9292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24198" y="1092118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D047C64-8141-40AC-BDA2-9F03487F26A1}"/>
              </a:ext>
            </a:extLst>
          </p:cNvPr>
          <p:cNvSpPr txBox="1"/>
          <p:nvPr/>
        </p:nvSpPr>
        <p:spPr>
          <a:xfrm>
            <a:off x="1618819" y="1342937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KaiTi" pitchFamily="49" charset="-122"/>
                <a:cs typeface="Arial" pitchFamily="34" charset="0"/>
              </a:rPr>
              <a:t>Knowledge-based economy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KaiTi" pitchFamily="49" charset="-122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C31A5F-C4DC-49F7-84E6-82B16DE76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959" y="1897433"/>
            <a:ext cx="5735072" cy="366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3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434DCA8-BC57-40AE-94D7-754460957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86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93A23A1-FB7B-4C57-8240-0B6015C1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02" y="28937"/>
            <a:ext cx="9141618" cy="685621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43CA6E1-DE85-4998-B1CA-2B617EDF6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" y="671208"/>
            <a:ext cx="8203287" cy="5551283"/>
          </a:xfrm>
          <a:prstGeom prst="rect">
            <a:avLst/>
          </a:prstGeom>
          <a:noFill/>
          <a:ln w="22225" cap="flat">
            <a:solidFill>
              <a:srgbClr val="1CD6FA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D162A3C-D7A8-4B2A-94B1-73192CBC5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888" y="3174136"/>
            <a:ext cx="582930" cy="6064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B8F1012-6DEE-4829-9F32-620A71109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578482" y="3174136"/>
            <a:ext cx="582930" cy="6064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4E94C4-DD4D-607C-FB54-3DC273E026A7}"/>
              </a:ext>
            </a:extLst>
          </p:cNvPr>
          <p:cNvSpPr/>
          <p:nvPr/>
        </p:nvSpPr>
        <p:spPr>
          <a:xfrm>
            <a:off x="990600" y="1044714"/>
            <a:ext cx="403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结语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732E01-D13A-89AD-F890-61178BFEFBA8}"/>
              </a:ext>
            </a:extLst>
          </p:cNvPr>
          <p:cNvSpPr/>
          <p:nvPr/>
        </p:nvSpPr>
        <p:spPr>
          <a:xfrm>
            <a:off x="1002784" y="1905000"/>
            <a:ext cx="75438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zh-CN" altLang="en-US" sz="36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当追求学问</a:t>
            </a:r>
            <a:endParaRPr lang="en-US" sz="3600" b="1" dirty="0">
              <a:solidFill>
                <a:prstClr val="black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(</a:t>
            </a:r>
            <a:r>
              <a:rPr lang="zh-CN" altLang="en-US" sz="3200" b="1" dirty="0">
                <a:solidFill>
                  <a:prstClr val="black"/>
                </a:solidFill>
                <a:latin typeface="Arial" pitchFamily="34" charset="0"/>
                <a:ea typeface="KaiTi" pitchFamily="49" charset="-122"/>
                <a:cs typeface="Arial" pitchFamily="34" charset="0"/>
              </a:rPr>
              <a:t>因有</a:t>
            </a:r>
            <a:r>
              <a:rPr lang="zh-CN" altLang="en-US" sz="32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itchFamily="34" charset="0"/>
              </a:rPr>
              <a:t>益处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7AC2B5-3D41-1493-7615-A85509BB6A30}"/>
              </a:ext>
            </a:extLst>
          </p:cNvPr>
          <p:cNvSpPr/>
          <p:nvPr/>
        </p:nvSpPr>
        <p:spPr>
          <a:xfrm>
            <a:off x="967563" y="3211174"/>
            <a:ext cx="6705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en-US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不当过分依赖学问</a:t>
            </a:r>
            <a:r>
              <a:rPr lang="zh-CN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3200" b="1" dirty="0">
                <a:solidFill>
                  <a:prstClr val="black"/>
                </a:solidFill>
                <a:latin typeface="KaiTi" pitchFamily="49" charset="-122"/>
                <a:ea typeface="KaiTi" pitchFamily="49" charset="-122"/>
                <a:cs typeface="Times New Roman" panose="02020603050405020304" pitchFamily="18" charset="0"/>
              </a:rPr>
              <a:t>因有许多局限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BBA378-6041-A321-EE52-772277C7D89D}"/>
              </a:ext>
            </a:extLst>
          </p:cNvPr>
          <p:cNvSpPr/>
          <p:nvPr/>
        </p:nvSpPr>
        <p:spPr>
          <a:xfrm>
            <a:off x="990600" y="4572000"/>
            <a:ext cx="6705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en-US" altLang="zh-CN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</a:rPr>
              <a:t>当追求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基督的智慧</a:t>
            </a:r>
            <a:r>
              <a:rPr lang="zh-CN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3200" b="1" dirty="0">
                <a:solidFill>
                  <a:prstClr val="black"/>
                </a:solidFill>
                <a:latin typeface="KaiTi" pitchFamily="49" charset="-122"/>
                <a:ea typeface="KaiTi" pitchFamily="49" charset="-122"/>
                <a:cs typeface="Times New Roman" panose="02020603050405020304" pitchFamily="18" charset="0"/>
              </a:rPr>
              <a:t>因他是终极智慧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549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603" y="496090"/>
            <a:ext cx="2867411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2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12485C-A02A-4A49-BFA5-D52C9F4461F9}"/>
              </a:ext>
            </a:extLst>
          </p:cNvPr>
          <p:cNvSpPr txBox="1"/>
          <p:nvPr/>
        </p:nvSpPr>
        <p:spPr>
          <a:xfrm>
            <a:off x="620139" y="872061"/>
            <a:ext cx="2305455" cy="3436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当下需要的智慧</a:t>
            </a:r>
            <a:r>
              <a:rPr kumimoji="0" lang="en-US" altLang="zh-CN" sz="36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如何喜乐的与问题共舞</a:t>
            </a:r>
            <a:endParaRPr kumimoji="0" lang="en-US" sz="4000" b="1" i="0" u="none" strike="noStrike" kern="1200" cap="none" spc="0" normalizeH="0" baseline="0" noProof="0" dirty="0">
              <a:ln w="3175" cmpd="sng">
                <a:noFill/>
              </a:ln>
              <a:solidFill>
                <a:srgbClr val="262626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618" y="0"/>
            <a:ext cx="554738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9DCAEF-168C-4A0D-960D-673FFB3C5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6193" y="728256"/>
            <a:ext cx="2224444" cy="55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76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892" y="457200"/>
            <a:ext cx="8461207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53" y="621793"/>
            <a:ext cx="8215884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8473" y="446824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24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9292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24198" y="1092118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D047C64-8141-40AC-BDA2-9F03487F26A1}"/>
              </a:ext>
            </a:extLst>
          </p:cNvPr>
          <p:cNvSpPr txBox="1"/>
          <p:nvPr/>
        </p:nvSpPr>
        <p:spPr>
          <a:xfrm>
            <a:off x="2895600" y="1384345"/>
            <a:ext cx="304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altLang="zh-CN" sz="3600" b="1" dirty="0">
                <a:solidFill>
                  <a:prstClr val="black"/>
                </a:solidFill>
                <a:latin typeface="Arial" pitchFamily="34" charset="0"/>
                <a:ea typeface="KaiTi" pitchFamily="49" charset="-122"/>
                <a:cs typeface="Arial" pitchFamily="34" charset="0"/>
              </a:rPr>
              <a:t>“</a:t>
            </a:r>
            <a:r>
              <a:rPr lang="zh-CN" altLang="en-US" sz="3600" b="1" dirty="0">
                <a:solidFill>
                  <a:prstClr val="black"/>
                </a:solidFill>
                <a:latin typeface="Arial" pitchFamily="34" charset="0"/>
                <a:ea typeface="KaiTi" pitchFamily="49" charset="-122"/>
                <a:cs typeface="Arial" pitchFamily="34" charset="0"/>
              </a:rPr>
              <a:t>脑袋</a:t>
            </a:r>
            <a:r>
              <a:rPr lang="en-SG" altLang="zh-CN" sz="3600" b="1" dirty="0">
                <a:solidFill>
                  <a:prstClr val="black"/>
                </a:solidFill>
                <a:latin typeface="Arial" pitchFamily="34" charset="0"/>
                <a:ea typeface="KaiTi" pitchFamily="49" charset="-122"/>
                <a:cs typeface="Arial" pitchFamily="34" charset="0"/>
              </a:rPr>
              <a:t>”</a:t>
            </a:r>
            <a:r>
              <a:rPr lang="zh-CN" altLang="en-US" sz="3600" b="1" dirty="0">
                <a:solidFill>
                  <a:prstClr val="black"/>
                </a:solidFill>
                <a:latin typeface="Arial" pitchFamily="34" charset="0"/>
                <a:ea typeface="KaiTi" pitchFamily="49" charset="-122"/>
                <a:cs typeface="Arial" pitchFamily="34" charset="0"/>
              </a:rPr>
              <a:t>的培植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KaiTi" pitchFamily="49" charset="-122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132CAF-46E7-472C-A4BB-779B341574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45" r="24545"/>
          <a:stretch/>
        </p:blipFill>
        <p:spPr>
          <a:xfrm>
            <a:off x="2819400" y="2236712"/>
            <a:ext cx="2934222" cy="32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5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892" y="457200"/>
            <a:ext cx="8461207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53" y="621793"/>
            <a:ext cx="8215884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8473" y="446824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24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9292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24198" y="1092118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D047C64-8141-40AC-BDA2-9F03487F26A1}"/>
              </a:ext>
            </a:extLst>
          </p:cNvPr>
          <p:cNvSpPr txBox="1"/>
          <p:nvPr/>
        </p:nvSpPr>
        <p:spPr>
          <a:xfrm>
            <a:off x="980901" y="126773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KaiTi" pitchFamily="49" charset="-122"/>
                <a:cs typeface="Arial" pitchFamily="34" charset="0"/>
              </a:rPr>
              <a:t>希伯来人的 </a:t>
            </a:r>
            <a:r>
              <a:rPr kumimoji="0" lang="en-SG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KaiTi" pitchFamily="49" charset="-122"/>
                <a:cs typeface="Arial" pitchFamily="34" charset="0"/>
              </a:rPr>
              <a:t>“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KaiTi" pitchFamily="49" charset="-122"/>
                <a:cs typeface="Arial" pitchFamily="34" charset="0"/>
              </a:rPr>
              <a:t>智慧</a:t>
            </a:r>
            <a:r>
              <a:rPr kumimoji="0" lang="en-SG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KaiTi" pitchFamily="49" charset="-122"/>
                <a:cs typeface="Arial" pitchFamily="34" charset="0"/>
              </a:rPr>
              <a:t>” </a:t>
            </a:r>
            <a:r>
              <a:rPr lang="en-SG" altLang="zh-CN" sz="3600" b="1" dirty="0">
                <a:solidFill>
                  <a:prstClr val="black"/>
                </a:solidFill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(</a:t>
            </a:r>
            <a:r>
              <a:rPr lang="en-SG" altLang="zh-CN" sz="36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hokmah</a:t>
            </a:r>
            <a:r>
              <a:rPr lang="en-SG" altLang="zh-CN" sz="3600" b="1" dirty="0">
                <a:solidFill>
                  <a:prstClr val="black"/>
                </a:solidFill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KaiTi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132CAF-46E7-472C-A4BB-779B341574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45" r="24545"/>
          <a:stretch/>
        </p:blipFill>
        <p:spPr>
          <a:xfrm>
            <a:off x="1295400" y="2211973"/>
            <a:ext cx="2934222" cy="32990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05973FF-F3A9-4B87-BD25-51E0083B0E2A}"/>
              </a:ext>
            </a:extLst>
          </p:cNvPr>
          <p:cNvSpPr txBox="1"/>
          <p:nvPr/>
        </p:nvSpPr>
        <p:spPr>
          <a:xfrm>
            <a:off x="4434262" y="2681709"/>
            <a:ext cx="4222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zh-CN" altLang="en-US" sz="3600" dirty="0">
                <a:solidFill>
                  <a:prstClr val="black"/>
                </a:solidFill>
                <a:latin typeface="Arial" pitchFamily="34" charset="0"/>
                <a:ea typeface="KaiTi" pitchFamily="49" charset="-122"/>
                <a:cs typeface="Arial" pitchFamily="34" charset="0"/>
              </a:rPr>
              <a:t>技能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KaiTi" pitchFamily="49" charset="-122"/>
              <a:cs typeface="Arial" pitchFamily="34" charset="0"/>
            </a:endParaRP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KaiTi" pitchFamily="49" charset="-122"/>
                <a:cs typeface="Arial" pitchFamily="34" charset="0"/>
              </a:rPr>
              <a:t>知识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KaiTi" pitchFamily="49" charset="-122"/>
              <a:cs typeface="Arial" pitchFamily="34" charset="0"/>
            </a:endParaRP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KaiTi" pitchFamily="49" charset="-122"/>
                <a:cs typeface="Arial" pitchFamily="34" charset="0"/>
              </a:rPr>
              <a:t>判断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KaiTi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32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l="57500" t="24444" r="16875" b="15469"/>
          <a:stretch/>
        </p:blipFill>
        <p:spPr bwMode="auto">
          <a:xfrm>
            <a:off x="5486400" y="2057400"/>
            <a:ext cx="3098369" cy="408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43000" y="762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>
              <a:buFont typeface="Arial" pitchFamily="34" charset="0"/>
              <a:buChar char="•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rPr>
              <a:t>请教一位过来人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4375" t="24445" r="40625" b="34444"/>
          <a:stretch>
            <a:fillRect/>
          </a:stretch>
        </p:blipFill>
        <p:spPr bwMode="auto">
          <a:xfrm>
            <a:off x="1600200" y="1752600"/>
            <a:ext cx="4267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52B744B-0F81-487E-A851-51A3233F0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D6D39BE-B8E2-4FCD-92BE-1E88F5973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13A2EBD-9403-4884-A9BD-8B154778C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" y="374904"/>
            <a:ext cx="8586216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6A4703-0070-4CAB-A6DE-E4E99B2AB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49738"/>
            <a:ext cx="1700614" cy="36326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241FD-93D1-4DD1-9ED2-CA40868EA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2362200"/>
            <a:ext cx="5579288" cy="144780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传道者对追逐教育和知识有何看法</a:t>
            </a:r>
            <a:r>
              <a:rPr kumimoji="0" lang="en-SG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?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5982</TotalTime>
  <Words>793</Words>
  <Application>Microsoft Office PowerPoint</Application>
  <PresentationFormat>On-screen Show (4:3)</PresentationFormat>
  <Paragraphs>103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64" baseType="lpstr">
      <vt:lpstr>KaiTi</vt:lpstr>
      <vt:lpstr>SimSun</vt:lpstr>
      <vt:lpstr>Arial</vt:lpstr>
      <vt:lpstr>Avenir Next LT Pro</vt:lpstr>
      <vt:lpstr>Avenir Next LT Pro Light</vt:lpstr>
      <vt:lpstr>Garamond</vt:lpstr>
      <vt:lpstr>Georgia</vt:lpstr>
      <vt:lpstr>Times New Roman</vt:lpstr>
      <vt:lpstr>Wingdings</vt:lpstr>
      <vt:lpstr>Wingdings 2</vt:lpstr>
      <vt:lpstr>Civic</vt:lpstr>
      <vt:lpstr>SavonVTI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知识前途无量</vt:lpstr>
      <vt:lpstr>PowerPoint Presentation</vt:lpstr>
      <vt:lpstr>1. 知识前途无量</vt:lpstr>
      <vt:lpstr>1. 知识前途无量</vt:lpstr>
      <vt:lpstr>1. 知识前途无量</vt:lpstr>
      <vt:lpstr>1. 知识前途无量</vt:lpstr>
      <vt:lpstr>1. 知识前途无量</vt:lpstr>
      <vt:lpstr>1. 知识前途无量</vt:lpstr>
      <vt:lpstr>PowerPoint Presentation</vt:lpstr>
      <vt:lpstr>PowerPoint Presentation</vt:lpstr>
      <vt:lpstr>PowerPoint Presentation</vt:lpstr>
      <vt:lpstr>PowerPoint Presentation</vt:lpstr>
      <vt:lpstr>1. 知识前途无量</vt:lpstr>
      <vt:lpstr>可是... </vt:lpstr>
      <vt:lpstr>蒸气特征</vt:lpstr>
      <vt:lpstr>2. 知识前途有限</vt:lpstr>
      <vt:lpstr>2. 知识前途有限</vt:lpstr>
      <vt:lpstr>PowerPoint Presentation</vt:lpstr>
      <vt:lpstr>PowerPoint Presentation</vt:lpstr>
      <vt:lpstr>PowerPoint Presentation</vt:lpstr>
      <vt:lpstr>PowerPoint Presentation</vt:lpstr>
      <vt:lpstr>2. 知识前途有限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知识前途有限</vt:lpstr>
      <vt:lpstr>2. 知识前途有限</vt:lpstr>
      <vt:lpstr>2. 知识前途有限</vt:lpstr>
      <vt:lpstr>PowerPoint Presentation</vt:lpstr>
      <vt:lpstr>PowerPoint Presentation</vt:lpstr>
      <vt:lpstr>PowerPoint Presentation</vt:lpstr>
      <vt:lpstr>PowerPoint Presentation</vt:lpstr>
      <vt:lpstr>3. 知识前途有限</vt:lpstr>
      <vt:lpstr>3. 基督</vt:lpstr>
      <vt:lpstr>3. 基督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Qoheleth</dc:title>
  <dc:creator>Samuel Goh</dc:creator>
  <cp:lastModifiedBy>Samuel Goh</cp:lastModifiedBy>
  <cp:revision>210</cp:revision>
  <dcterms:created xsi:type="dcterms:W3CDTF">2014-08-31T11:29:07Z</dcterms:created>
  <dcterms:modified xsi:type="dcterms:W3CDTF">2023-05-28T18:27:45Z</dcterms:modified>
</cp:coreProperties>
</file>