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6" r:id="rId3"/>
    <p:sldId id="268" r:id="rId4"/>
    <p:sldId id="267" r:id="rId5"/>
    <p:sldId id="272" r:id="rId6"/>
    <p:sldId id="271" r:id="rId7"/>
    <p:sldId id="270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73" d="100"/>
          <a:sy n="73" d="100"/>
        </p:scale>
        <p:origin x="44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10/24/2020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5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5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57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2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10/24/2020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5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10/24/2020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9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10/24/2020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5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10/24/2020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4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10/24/2020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7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10/24/2020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6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6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group of clouds in front of a mountain&#10;&#10;Description automatically generated">
            <a:extLst>
              <a:ext uri="{FF2B5EF4-FFF2-40B4-BE49-F238E27FC236}">
                <a16:creationId xmlns:a16="http://schemas.microsoft.com/office/drawing/2014/main" id="{851B0F76-0A03-4A21-A4A9-7547F2E33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8"/>
          <a:stretch/>
        </p:blipFill>
        <p:spPr>
          <a:xfrm>
            <a:off x="20" y="-2"/>
            <a:ext cx="12191980" cy="6858002"/>
          </a:xfrm>
          <a:prstGeom prst="rect">
            <a:avLst/>
          </a:prstGeom>
        </p:spPr>
      </p:pic>
      <p:sp>
        <p:nvSpPr>
          <p:cNvPr id="35" name="Rectangle 27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7D1F7-E249-4919-B707-19DEA68FB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64632"/>
            <a:ext cx="4797502" cy="1646763"/>
          </a:xfrm>
        </p:spPr>
        <p:txBody>
          <a:bodyPr anchor="b">
            <a:normAutofit/>
          </a:bodyPr>
          <a:lstStyle/>
          <a:p>
            <a:r>
              <a:rPr lang="zh-TW" alt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追求像天父一樣完全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C4789-F12C-4D2B-8F1A-E00BA5E79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2639833"/>
            <a:ext cx="4797502" cy="652651"/>
          </a:xfrm>
        </p:spPr>
        <p:txBody>
          <a:bodyPr anchor="t">
            <a:normAutofit/>
          </a:bodyPr>
          <a:lstStyle/>
          <a:p>
            <a:r>
              <a:rPr lang="zh-TW" altLang="en-US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經文：太</a:t>
            </a:r>
            <a:r>
              <a:rPr lang="en-US" altLang="zh-TW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5:33-48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3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36" descr="A close up of a green field&#10;&#10;Description automatically generated">
            <a:extLst>
              <a:ext uri="{FF2B5EF4-FFF2-40B4-BE49-F238E27FC236}">
                <a16:creationId xmlns:a16="http://schemas.microsoft.com/office/drawing/2014/main" id="{01108D84-112F-42EE-9C51-25F57BCFB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9" r="8799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81" name="Rectangle 7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47820-3654-4AB8-82A9-EDA9EA88D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794634" y="332450"/>
            <a:ext cx="6754447" cy="1471622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話語上的提醒</a:t>
            </a:r>
            <a:br>
              <a:rPr lang="en-US" altLang="zh-TW" dirty="0"/>
            </a:br>
            <a:r>
              <a:rPr lang="en-US" altLang="zh-TW" sz="310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zh-TW" altLang="en-US" sz="310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勿以起誓做為個人的信用</a:t>
            </a: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82" name="Rectangle 7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34013105-0762-4854-9894-30FFE945D1A0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4794637" y="1940001"/>
            <a:ext cx="6754446" cy="38345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09728" tIns="109728" rIns="109728" bIns="91440" numCol="1" rtlCol="0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30000"/>
              </a:lnSpc>
              <a:spcBef>
                <a:spcPts val="930"/>
              </a:spcBef>
              <a:spcAft>
                <a:spcPts val="600"/>
              </a:spcAft>
              <a:buClrTx/>
              <a:buSzTx/>
              <a:buFont typeface="Corbel" panose="020B0503020204020204" pitchFamily="34" charset="0"/>
              <a:buNone/>
              <a:tabLst/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33.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你們又聽過有對古人說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：『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不可背誓，所起的誓總要向主謹守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。』 （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不起誓就沒有背誓的問題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）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34.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但是我告訴你們：甚麼誓都不可起。不可指着天起誓，因為天是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　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神的座位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。（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指天發誓以證己心，但天並不證你心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）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35.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不可指着地起誓，因為地是他的腳凳；也不可指着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耶路撒冷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起誓，因為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耶路撒冷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是大君王的京城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36.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又不可指着你的頭起誓，因為你不能使一根頭髮變黑變白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37.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你們的話，是，就說是；不是，就說不是。若再多說，就是出於那惡者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。」 </a:t>
            </a:r>
          </a:p>
        </p:txBody>
      </p:sp>
      <p:sp>
        <p:nvSpPr>
          <p:cNvPr id="83" name="Rectangle 7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1542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3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8" name="Picture 36" descr="A close up of a green field&#10;&#10;Description automatically generated">
            <a:extLst>
              <a:ext uri="{FF2B5EF4-FFF2-40B4-BE49-F238E27FC236}">
                <a16:creationId xmlns:a16="http://schemas.microsoft.com/office/drawing/2014/main" id="{01108D84-112F-42EE-9C51-25F57BCFB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9" r="8799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81" name="Rectangle 7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47820-3654-4AB8-82A9-EDA9EA88D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794634" y="332450"/>
            <a:ext cx="6754447" cy="1471622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話語上的提醒</a:t>
            </a:r>
            <a:br>
              <a:rPr lang="en-US" altLang="zh-TW" dirty="0"/>
            </a:br>
            <a:r>
              <a:rPr lang="en-US" altLang="zh-TW" sz="310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zh-TW" altLang="en-US" sz="310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要以真心做為説話的前提</a:t>
            </a: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82" name="Rectangle 7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34013105-0762-4854-9894-30FFE945D1A0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4794637" y="1940001"/>
            <a:ext cx="6754446" cy="38345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09728" tIns="109728" rIns="109728" bIns="91440" numCol="1" rtlCol="0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30000"/>
              </a:lnSpc>
              <a:spcBef>
                <a:spcPts val="930"/>
              </a:spcBef>
              <a:spcAft>
                <a:spcPts val="600"/>
              </a:spcAft>
              <a:buClrTx/>
              <a:buSzTx/>
              <a:buFont typeface="Corbel" panose="020B0503020204020204" pitchFamily="34" charset="0"/>
              <a:buNone/>
              <a:tabLst/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33.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你們又聽過有對古人說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：『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不可背誓，所起的誓總要向主謹守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。』 （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不起誓就沒有背誓的問題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）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34.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但是我告訴你們：甚麼誓都不可起。不可指着天起誓，因為天是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　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神的座位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。（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指天發誓以證己心，但天並不證你心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）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35.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不可指着地起誓，因為地是他的腳凳；也不可指着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耶路撒冷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起誓，因為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耶路撒冷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是大君王的京城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36.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又不可指着你的頭起誓，因為你不能使一根頭髮變黑變白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37.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你們的話，是，就說是；不是，就說不是。若再多說，就是出於那惡者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。」 </a:t>
            </a:r>
          </a:p>
        </p:txBody>
      </p:sp>
      <p:sp>
        <p:nvSpPr>
          <p:cNvPr id="83" name="Rectangle 7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7991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47820-3654-4AB8-82A9-EDA9EA88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475399"/>
            <a:ext cx="7610536" cy="114058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zh-TW" altLang="en-US" dirty="0"/>
              <a:t>二</a:t>
            </a:r>
            <a:r>
              <a:rPr lang="zh-TW" altLang="en-US" dirty="0">
                <a:solidFill>
                  <a:srgbClr val="FFC000"/>
                </a:solidFill>
              </a:rPr>
              <a:t>、</a:t>
            </a:r>
            <a:r>
              <a:rPr lang="zh-TW" altLang="en-US" dirty="0">
                <a:solidFill>
                  <a:srgbClr val="00B0F0"/>
                </a:solidFill>
              </a:rPr>
              <a:t>行為上</a:t>
            </a:r>
            <a:r>
              <a:rPr lang="zh-TW" altLang="en-US" dirty="0">
                <a:solidFill>
                  <a:schemeClr val="bg2">
                    <a:lumMod val="50000"/>
                  </a:schemeClr>
                </a:solidFill>
              </a:rPr>
              <a:t>的</a:t>
            </a:r>
            <a:r>
              <a:rPr lang="zh-TW" altLang="en-US" dirty="0">
                <a:solidFill>
                  <a:srgbClr val="C00000"/>
                </a:solidFill>
              </a:rPr>
              <a:t>提醒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0C3EF9-AB33-4FAE-961F-9486C81F7422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787179" y="2743995"/>
            <a:ext cx="7610536" cy="30305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09728" tIns="109728" rIns="109728" bIns="9144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eaLnBrk="1" fontAlgn="base" hangingPunct="1">
              <a:spcBef>
                <a:spcPts val="93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zh-TW" altLang="en-US" sz="2400" i="0" u="none" strike="noStrike" cap="none" normalizeH="0" dirty="0">
                <a:ln>
                  <a:noFill/>
                </a:ln>
                <a:solidFill>
                  <a:srgbClr val="7030A0"/>
                </a:solidFill>
                <a:latin typeface="+mn-lt"/>
              </a:rPr>
              <a:t> 眼中沒有惡人 心中不存仇恨</a:t>
            </a:r>
            <a:endParaRPr kumimoji="0" lang="en-US" altLang="en-US" sz="2400" i="0" u="none" strike="noStrike" cap="none" normalizeH="0" dirty="0">
              <a:ln>
                <a:noFill/>
              </a:ln>
              <a:solidFill>
                <a:srgbClr val="7030A0"/>
              </a:solidFill>
              <a:latin typeface="+mn-lt"/>
            </a:endParaRPr>
          </a:p>
          <a:p>
            <a:pPr marR="0" lvl="0" indent="0" eaLnBrk="1" fontAlgn="base" hangingPunct="1">
              <a:spcBef>
                <a:spcPts val="930"/>
              </a:spcBef>
              <a:spcAft>
                <a:spcPct val="0"/>
              </a:spcAft>
              <a:buClrTx/>
              <a:buSzTx/>
              <a:buFont typeface="Corbel" panose="020B0503020204020204" pitchFamily="34" charset="0"/>
              <a:buNone/>
              <a:tabLst/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38. 「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你們聽過有話說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：『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以眼還眼，以牙還牙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。』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39.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只是我告訴你們：不要與惡人作對。有人打你的右臉，連另一邊也轉過去由他打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有人想要告你，要拿你的裏衣，連外衣也由他拿去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41.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有人強迫你走一里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路，你就跟他走二里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42.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有求你的，就給他；有向你借貸的，不可推辭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。」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3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47820-3654-4AB8-82A9-EDA9EA88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475399"/>
            <a:ext cx="7610536" cy="114058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zh-TW" altLang="en-US" dirty="0"/>
              <a:t>二</a:t>
            </a:r>
            <a:r>
              <a:rPr lang="zh-TW" altLang="en-US" dirty="0">
                <a:solidFill>
                  <a:srgbClr val="FFC000"/>
                </a:solidFill>
              </a:rPr>
              <a:t>、</a:t>
            </a:r>
            <a:r>
              <a:rPr lang="zh-TW" altLang="en-US" dirty="0">
                <a:solidFill>
                  <a:srgbClr val="00B0F0"/>
                </a:solidFill>
              </a:rPr>
              <a:t>行為上</a:t>
            </a:r>
            <a:r>
              <a:rPr lang="zh-TW" altLang="en-US" dirty="0">
                <a:solidFill>
                  <a:schemeClr val="bg2">
                    <a:lumMod val="50000"/>
                  </a:schemeClr>
                </a:solidFill>
              </a:rPr>
              <a:t>的</a:t>
            </a:r>
            <a:r>
              <a:rPr lang="zh-TW" altLang="en-US" dirty="0">
                <a:solidFill>
                  <a:srgbClr val="C00000"/>
                </a:solidFill>
              </a:rPr>
              <a:t>提醒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0C3EF9-AB33-4FAE-961F-9486C81F7422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787179" y="2743995"/>
            <a:ext cx="7610536" cy="30305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09728" tIns="109728" rIns="109728" bIns="9144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eaLnBrk="1" fontAlgn="base" hangingPunct="1">
              <a:spcBef>
                <a:spcPts val="93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zh-TW" altLang="en-US" sz="2400" i="0" u="none" strike="noStrike" cap="none" normalizeH="0" dirty="0">
                <a:ln>
                  <a:noFill/>
                </a:ln>
                <a:solidFill>
                  <a:srgbClr val="7030A0"/>
                </a:solidFill>
                <a:latin typeface="+mn-lt"/>
              </a:rPr>
              <a:t> 從勉強自己甘心到甘心於被勉強</a:t>
            </a:r>
            <a:endParaRPr kumimoji="0" lang="en-US" altLang="en-US" sz="2400" i="0" u="none" strike="noStrike" cap="none" normalizeH="0" dirty="0">
              <a:ln>
                <a:noFill/>
              </a:ln>
              <a:solidFill>
                <a:srgbClr val="7030A0"/>
              </a:solidFill>
              <a:latin typeface="+mn-lt"/>
            </a:endParaRPr>
          </a:p>
          <a:p>
            <a:pPr marR="0" lvl="0" indent="0" eaLnBrk="1" fontAlgn="base" hangingPunct="1">
              <a:spcBef>
                <a:spcPts val="930"/>
              </a:spcBef>
              <a:spcAft>
                <a:spcPct val="0"/>
              </a:spcAft>
              <a:buClrTx/>
              <a:buSzTx/>
              <a:buFont typeface="Corbel" panose="020B0503020204020204" pitchFamily="34" charset="0"/>
              <a:buNone/>
              <a:tabLst/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38. 「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你們聽過有話說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：『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以眼還眼，以牙還牙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。』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39.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只是我告訴你們：不要與惡人作對。有人打你的右臉，連另一邊也轉過去由他打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有人想要告你，要拿你的裏衣，連外衣也由他拿去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41.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有人強迫你走一里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路，你就跟他走二里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42.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有求你的，就給他；有向你借貸的，不可推辭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。」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758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47820-3654-4AB8-82A9-EDA9EA88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475399"/>
            <a:ext cx="7610536" cy="114058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zh-TW" altLang="en-US" dirty="0"/>
              <a:t>二</a:t>
            </a:r>
            <a:r>
              <a:rPr lang="zh-TW" altLang="en-US" dirty="0">
                <a:solidFill>
                  <a:srgbClr val="FFC000"/>
                </a:solidFill>
              </a:rPr>
              <a:t>、</a:t>
            </a:r>
            <a:r>
              <a:rPr lang="zh-TW" altLang="en-US" dirty="0">
                <a:solidFill>
                  <a:srgbClr val="00B0F0"/>
                </a:solidFill>
              </a:rPr>
              <a:t>行為上</a:t>
            </a:r>
            <a:r>
              <a:rPr lang="zh-TW" altLang="en-US" dirty="0">
                <a:solidFill>
                  <a:schemeClr val="bg2">
                    <a:lumMod val="50000"/>
                  </a:schemeClr>
                </a:solidFill>
              </a:rPr>
              <a:t>的</a:t>
            </a:r>
            <a:r>
              <a:rPr lang="zh-TW" altLang="en-US" dirty="0">
                <a:solidFill>
                  <a:srgbClr val="C00000"/>
                </a:solidFill>
              </a:rPr>
              <a:t>提醒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0C3EF9-AB33-4FAE-961F-9486C81F7422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787179" y="2743995"/>
            <a:ext cx="7610536" cy="30305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09728" tIns="109728" rIns="109728" bIns="9144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eaLnBrk="1" fontAlgn="base" hangingPunct="1">
              <a:spcBef>
                <a:spcPts val="93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kumimoji="0" lang="zh-TW" altLang="en-US" sz="2400" i="0" u="none" strike="noStrike" cap="none" normalizeH="0" dirty="0">
                <a:ln>
                  <a:noFill/>
                </a:ln>
                <a:solidFill>
                  <a:srgbClr val="7030A0"/>
                </a:solidFill>
                <a:latin typeface="+mn-lt"/>
              </a:rPr>
              <a:t>加碼順從來減弱無禮對待的力道</a:t>
            </a:r>
            <a:endParaRPr kumimoji="0" lang="en-US" altLang="en-US" sz="2400" i="0" u="none" strike="noStrike" cap="none" normalizeH="0" dirty="0">
              <a:ln>
                <a:noFill/>
              </a:ln>
              <a:solidFill>
                <a:srgbClr val="7030A0"/>
              </a:solidFill>
              <a:latin typeface="+mn-lt"/>
            </a:endParaRPr>
          </a:p>
          <a:p>
            <a:pPr marR="0" lvl="0" indent="0" eaLnBrk="1" fontAlgn="base" hangingPunct="1">
              <a:spcBef>
                <a:spcPts val="930"/>
              </a:spcBef>
              <a:spcAft>
                <a:spcPct val="0"/>
              </a:spcAft>
              <a:buClrTx/>
              <a:buSzTx/>
              <a:buFont typeface="Corbel" panose="020B0503020204020204" pitchFamily="34" charset="0"/>
              <a:buNone/>
              <a:tabLst/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38. 「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你們聽過有話說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：『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以眼還眼，以牙還牙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。』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39.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只是我告訴你們：不要與惡人作對。有人打你的右臉，連另一邊也轉過去由他打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有人想要告你，要拿你的裏衣，連外衣也由他拿去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41.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有人強迫你走一里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路，你就跟他走二里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42.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有求你的，就給他；有向你借貸的，不可推辭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。」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611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ouse&#10;&#10;Description automatically generated">
            <a:extLst>
              <a:ext uri="{FF2B5EF4-FFF2-40B4-BE49-F238E27FC236}">
                <a16:creationId xmlns:a16="http://schemas.microsoft.com/office/drawing/2014/main" id="{E042B933-92E6-49E8-8A89-50B192CA7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2" r="16419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9B0AA-DEF4-415C-8C47-D40055FF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r>
              <a:rPr lang="zh-TW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三</a:t>
            </a:r>
            <a:r>
              <a:rPr lang="zh-TW" altLang="en-US" b="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、</a:t>
            </a:r>
            <a:r>
              <a:rPr lang="zh-TW" altLang="en-US" i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心態上</a:t>
            </a:r>
            <a:r>
              <a:rPr lang="zh-TW" altLang="en-US" i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的</a:t>
            </a:r>
            <a:r>
              <a:rPr lang="zh-TW" altLang="en-US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反轉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F20E9-CC64-49DF-AB0C-7699D6F5C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zh-TW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以仁愛取代仇恨～天父之子的條件</a:t>
            </a:r>
            <a:endParaRPr lang="en-US" altLang="zh-TW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br>
              <a:rPr lang="zh-TW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43. 「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你們聽過有話說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：『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要愛你的鄰舍，恨你的仇敵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。』44. 只是我告訴你們：要愛你們的仇敵，為那迫害你們的禱告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45. 這樣，就可以作天父的兒子。因為他叫日頭照好人，也照歹人；降雨給義人，也給不義的人。46.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你們若單愛那愛你們的人，有甚麼賞賜呢？就是稅吏不也是這樣行嗎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？ </a:t>
            </a:r>
            <a:r>
              <a:rPr lang="en-US" altLang="en-US" dirty="0">
                <a:cs typeface="Arial" panose="020B0604020202020204" pitchFamily="34" charset="0"/>
              </a:rPr>
              <a:t>47.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你們若單請你弟兄的安，比人有甚麼長處呢？就是外邦人不也是這樣行麼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615222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ouse&#10;&#10;Description automatically generated">
            <a:extLst>
              <a:ext uri="{FF2B5EF4-FFF2-40B4-BE49-F238E27FC236}">
                <a16:creationId xmlns:a16="http://schemas.microsoft.com/office/drawing/2014/main" id="{E042B933-92E6-49E8-8A89-50B192CA7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2" r="16419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9B0AA-DEF4-415C-8C47-D40055FF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r>
              <a:rPr lang="zh-TW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三</a:t>
            </a:r>
            <a:r>
              <a:rPr lang="zh-TW" altLang="en-US" b="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、</a:t>
            </a:r>
            <a:r>
              <a:rPr lang="zh-TW" altLang="en-US" i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心態上</a:t>
            </a:r>
            <a:r>
              <a:rPr lang="zh-TW" altLang="en-US" i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的</a:t>
            </a:r>
            <a:r>
              <a:rPr lang="zh-TW" altLang="en-US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反轉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F20E9-CC64-49DF-AB0C-7699D6F5C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TW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一視同仁地愛人～</a:t>
            </a: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不單愛所愛之人因神愛世上一切人</a:t>
            </a:r>
            <a:endParaRPr lang="en-US" altLang="zh-TW" sz="2400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43. 「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你們聽過有話說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：『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要愛你的鄰舍，恨你的仇敵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。』44. 只是我告訴你們：要愛你們的仇敵，為那迫害你們的禱告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45. 這樣，就可以作天父的兒子。因為他叫日頭照好人，也照歹人；降雨給義人，也給不義的人。46.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你們若單愛那愛你們的人，有甚麼賞賜呢？就是稅吏不也是這樣行嗎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？ </a:t>
            </a:r>
            <a:r>
              <a:rPr lang="en-US" altLang="en-US" dirty="0">
                <a:cs typeface="Arial" panose="020B0604020202020204" pitchFamily="34" charset="0"/>
              </a:rPr>
              <a:t>47.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你們若單請你弟兄的安，比人有甚麼長處呢？就是外邦人不也是這樣行麼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10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ittens">
            <a:extLst>
              <a:ext uri="{FF2B5EF4-FFF2-40B4-BE49-F238E27FC236}">
                <a16:creationId xmlns:a16="http://schemas.microsoft.com/office/drawing/2014/main" id="{8D853FD9-19E0-4BCB-A04D-6E26AC0D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646" y="1750192"/>
            <a:ext cx="3328786" cy="3328786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B312C-B953-42DF-B6D6-332B4A64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zh-TW" altLang="en-US" cap="all" dirty="0">
                <a:solidFill>
                  <a:srgbClr val="00B050"/>
                </a:solidFill>
              </a:rPr>
              <a:t>像</a:t>
            </a:r>
            <a:r>
              <a:rPr lang="zh-TW" altLang="en-US" cap="all" dirty="0">
                <a:solidFill>
                  <a:srgbClr val="7030A0"/>
                </a:solidFill>
              </a:rPr>
              <a:t>天父</a:t>
            </a:r>
            <a:r>
              <a:rPr lang="zh-TW" altLang="en-US" cap="all" dirty="0">
                <a:solidFill>
                  <a:srgbClr val="00B0F0"/>
                </a:solidFill>
              </a:rPr>
              <a:t>一樣</a:t>
            </a:r>
            <a:r>
              <a:rPr lang="zh-TW" altLang="en-US" cap="all" dirty="0">
                <a:solidFill>
                  <a:srgbClr val="C00000"/>
                </a:solidFill>
              </a:rPr>
              <a:t>完全</a:t>
            </a:r>
            <a:endParaRPr lang="en-US" cap="all" dirty="0">
              <a:solidFill>
                <a:srgbClr val="C0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AA5B-E596-40A3-B9CC-0916FAC3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kumimoji="0" lang="en-US" altLang="en-US" i="0" u="none" strike="noStrike" normalizeH="0" dirty="0">
                <a:ln>
                  <a:noFill/>
                </a:ln>
                <a:effectLst/>
              </a:rPr>
              <a:t>48. </a:t>
            </a:r>
            <a:r>
              <a:rPr kumimoji="0" lang="en-US" altLang="en-US" sz="2400" i="0" u="none" strike="noStrike" normalizeH="0" dirty="0" err="1">
                <a:ln>
                  <a:noFill/>
                </a:ln>
                <a:effectLst/>
              </a:rPr>
              <a:t>所以，你們要完全，像你們的天父完全一樣</a:t>
            </a:r>
            <a:r>
              <a:rPr lang="en-US" altLang="en-US" sz="2400" dirty="0"/>
              <a:t>。</a:t>
            </a:r>
          </a:p>
          <a:p>
            <a:r>
              <a:rPr lang="en-US" altLang="en-US" sz="2400" dirty="0"/>
              <a:t>”Be perfect,  therefore, as your Heavenly Father." </a:t>
            </a:r>
            <a:endParaRPr lang="en-US" sz="24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ojiVTI">
  <a:themeElements>
    <a:clrScheme name="AnalogousFromLightSeedLeftStep">
      <a:dk1>
        <a:srgbClr val="000000"/>
      </a:dk1>
      <a:lt1>
        <a:srgbClr val="FFFFFF"/>
      </a:lt1>
      <a:dk2>
        <a:srgbClr val="242F41"/>
      </a:dk2>
      <a:lt2>
        <a:srgbClr val="E2E7E8"/>
      </a:lt2>
      <a:accent1>
        <a:srgbClr val="DB8F77"/>
      </a:accent1>
      <a:accent2>
        <a:srgbClr val="D66376"/>
      </a:accent2>
      <a:accent3>
        <a:srgbClr val="DD7FB7"/>
      </a:accent3>
      <a:accent4>
        <a:srgbClr val="D563D6"/>
      </a:accent4>
      <a:accent5>
        <a:srgbClr val="B67FDD"/>
      </a:accent5>
      <a:accent6>
        <a:srgbClr val="7563D6"/>
      </a:accent6>
      <a:hlink>
        <a:srgbClr val="5D8A9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573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Meiryo</vt:lpstr>
      <vt:lpstr>Arial</vt:lpstr>
      <vt:lpstr>Corbel</vt:lpstr>
      <vt:lpstr>Wingdings</vt:lpstr>
      <vt:lpstr>ShojiVTI</vt:lpstr>
      <vt:lpstr>追求像天父一樣完全</vt:lpstr>
      <vt:lpstr>話語上的提醒 1. 勿以起誓做為個人的信用</vt:lpstr>
      <vt:lpstr>話語上的提醒 2. 要以真心做為説話的前提</vt:lpstr>
      <vt:lpstr>二、行為上的提醒</vt:lpstr>
      <vt:lpstr>二、行為上的提醒</vt:lpstr>
      <vt:lpstr>二、行為上的提醒</vt:lpstr>
      <vt:lpstr>三、心態上的反轉</vt:lpstr>
      <vt:lpstr>三、心態上的反轉</vt:lpstr>
      <vt:lpstr>像天父一樣完全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追求像天父一樣完全</dc:title>
  <dc:creator>Joji Chiu</dc:creator>
  <cp:lastModifiedBy>Joji Chiu</cp:lastModifiedBy>
  <cp:revision>1</cp:revision>
  <dcterms:created xsi:type="dcterms:W3CDTF">2020-10-25T02:20:52Z</dcterms:created>
  <dcterms:modified xsi:type="dcterms:W3CDTF">2020-10-25T02:26:25Z</dcterms:modified>
</cp:coreProperties>
</file>